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20159663" cy="13716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1" y="-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49E47-DAE1-4574-ACDA-E5857E333F78}" type="datetimeFigureOut">
              <a:rPr lang="fr-FR" smtClean="0"/>
              <a:t>29/03/2025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28713" y="1336675"/>
            <a:ext cx="530225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72CEA-FF4C-4834-A672-B35ADC6F82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96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72CEA-FF4C-4834-A672-B35ADC6F82D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61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A6353BD-13B9-4DA2-AF43-C5CE5129166D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2000" y="2244600"/>
            <a:ext cx="17134920" cy="477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007640" y="3209400"/>
            <a:ext cx="1814328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007640" y="7364520"/>
            <a:ext cx="1814328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8F042F7-F659-4CE6-8F99-27841BFE1B6E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2000" y="2244600"/>
            <a:ext cx="17134920" cy="477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007640" y="3209400"/>
            <a:ext cx="885384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0304640" y="3209400"/>
            <a:ext cx="885384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007640" y="7364520"/>
            <a:ext cx="885384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10304640" y="7364520"/>
            <a:ext cx="885384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1A5556-D5E3-4090-B791-B7A7DA45607E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2000" y="2244600"/>
            <a:ext cx="17134920" cy="477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007640" y="3209400"/>
            <a:ext cx="5841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7141680" y="3209400"/>
            <a:ext cx="5841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3276080" y="3209400"/>
            <a:ext cx="5841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1007640" y="7364520"/>
            <a:ext cx="5841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7141680" y="7364520"/>
            <a:ext cx="5841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3276080" y="7364520"/>
            <a:ext cx="5841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4AB79D4-51F2-46A6-9272-5C7C728FFCE3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2000" y="2244600"/>
            <a:ext cx="17134920" cy="477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007640" y="3209400"/>
            <a:ext cx="1814328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CC47BF1-2BBE-4464-8CAA-20AB4F617B46}" type="slidenum">
              <a:t>‹N°›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2000" y="2244600"/>
            <a:ext cx="17134920" cy="477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007640" y="3209400"/>
            <a:ext cx="1814328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437B67C-7CCE-4D17-A15D-2179C1DA464D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2000" y="2244600"/>
            <a:ext cx="17134920" cy="477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007640" y="3209400"/>
            <a:ext cx="885384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10304640" y="3209400"/>
            <a:ext cx="885384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DD381A8-39D6-4416-AA13-54A0E58B4EC2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2000" y="2244600"/>
            <a:ext cx="17134920" cy="477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3C02364-EF36-49A7-9DA6-87A6B03511DA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2000" y="2244600"/>
            <a:ext cx="17134920" cy="22132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EB59CD-9F74-4727-A054-6630BC0835D1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2000" y="2244600"/>
            <a:ext cx="17134920" cy="477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1007640" y="3209400"/>
            <a:ext cx="885384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0304640" y="3209400"/>
            <a:ext cx="885384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1007640" y="7364520"/>
            <a:ext cx="885384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BAF10-14A5-48B0-8A6C-FBDD9C34F7CC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2000" y="2244600"/>
            <a:ext cx="17134920" cy="477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007640" y="3209400"/>
            <a:ext cx="885384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0304640" y="3209400"/>
            <a:ext cx="885384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0304640" y="7364520"/>
            <a:ext cx="885384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250349E-B4A0-4277-9C3A-FE3DB4C6E432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2000" y="2244600"/>
            <a:ext cx="17134920" cy="477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007640" y="3209400"/>
            <a:ext cx="885384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0304640" y="3209400"/>
            <a:ext cx="885384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1007640" y="7364520"/>
            <a:ext cx="1814328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085DEF5-16EA-4E7D-8253-16BFC5F57D3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2000" y="2244600"/>
            <a:ext cx="17134920" cy="477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6678000" y="12712680"/>
            <a:ext cx="6803280" cy="72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14237640" y="12712680"/>
            <a:ext cx="4535280" cy="72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24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349A5BA-E0F1-42A4-AC3F-35DB15805A9A}" type="slidenum">
              <a:rPr lang="en-US" sz="24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1386000" y="12712680"/>
            <a:ext cx="4535280" cy="72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1007640" y="3209400"/>
            <a:ext cx="1814328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26" Type="http://schemas.microsoft.com/office/2007/relationships/hdphoto" Target="../media/hdphoto5.wdp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34" Type="http://schemas.openxmlformats.org/officeDocument/2006/relationships/hyperlink" Target="https://youtu.be/e7dywiZIpWg" TargetMode="External"/><Relationship Id="rId7" Type="http://schemas.openxmlformats.org/officeDocument/2006/relationships/image" Target="../media/image4.png"/><Relationship Id="rId12" Type="http://schemas.openxmlformats.org/officeDocument/2006/relationships/hyperlink" Target="https://www.youtube.com/live/hESmJ9Amq7w?feature=shared&amp;t=2485" TargetMode="External"/><Relationship Id="rId17" Type="http://schemas.microsoft.com/office/2007/relationships/hdphoto" Target="../media/hdphoto3.wdp"/><Relationship Id="rId25" Type="http://schemas.openxmlformats.org/officeDocument/2006/relationships/image" Target="../media/image15.png"/><Relationship Id="rId3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2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microsoft.com/office/2007/relationships/hdphoto" Target="../media/hdphoto2.wdp"/><Relationship Id="rId24" Type="http://schemas.microsoft.com/office/2007/relationships/hdphoto" Target="../media/hdphoto4.wdp"/><Relationship Id="rId32" Type="http://schemas.openxmlformats.org/officeDocument/2006/relationships/image" Target="../media/image19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23" Type="http://schemas.openxmlformats.org/officeDocument/2006/relationships/image" Target="../media/image14.png"/><Relationship Id="rId28" Type="http://schemas.openxmlformats.org/officeDocument/2006/relationships/hyperlink" Target="https://docs.btcpayserver.org/" TargetMode="External"/><Relationship Id="rId36" Type="http://schemas.openxmlformats.org/officeDocument/2006/relationships/image" Target="../media/image22.png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31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hyperlink" Target="https://github.com/Unbanked0/Sortie_De_Banque/tree/main/Logos" TargetMode="External"/><Relationship Id="rId14" Type="http://schemas.openxmlformats.org/officeDocument/2006/relationships/hyperlink" Target="https://linktr.ee/SortieDeBanque" TargetMode="External"/><Relationship Id="rId22" Type="http://schemas.openxmlformats.org/officeDocument/2006/relationships/hyperlink" Target="https://www.getmonero.org/downloads/" TargetMode="External"/><Relationship Id="rId27" Type="http://schemas.openxmlformats.org/officeDocument/2006/relationships/image" Target="../media/image16.png"/><Relationship Id="rId30" Type="http://schemas.openxmlformats.org/officeDocument/2006/relationships/hyperlink" Target="https://bitrequest.io/" TargetMode="External"/><Relationship Id="rId35" Type="http://schemas.openxmlformats.org/officeDocument/2006/relationships/image" Target="../media/image21.png"/><Relationship Id="rId8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7.png"/><Relationship Id="rId18" Type="http://schemas.openxmlformats.org/officeDocument/2006/relationships/image" Target="../media/image33.png"/><Relationship Id="rId26" Type="http://schemas.microsoft.com/office/2007/relationships/hdphoto" Target="../media/hdphoto9.wdp"/><Relationship Id="rId3" Type="http://schemas.openxmlformats.org/officeDocument/2006/relationships/image" Target="../media/image23.png"/><Relationship Id="rId21" Type="http://schemas.openxmlformats.org/officeDocument/2006/relationships/image" Target="../media/image36.png"/><Relationship Id="rId7" Type="http://schemas.openxmlformats.org/officeDocument/2006/relationships/image" Target="../media/image27.png"/><Relationship Id="rId12" Type="http://schemas.microsoft.com/office/2007/relationships/hdphoto" Target="../media/hdphoto7.wdp"/><Relationship Id="rId17" Type="http://schemas.openxmlformats.org/officeDocument/2006/relationships/image" Target="../media/image32.png"/><Relationship Id="rId25" Type="http://schemas.openxmlformats.org/officeDocument/2006/relationships/image" Target="../media/image37.png"/><Relationship Id="rId2" Type="http://schemas.openxmlformats.org/officeDocument/2006/relationships/hyperlink" Target="https://youtu.be/0PeJSxvRHZw" TargetMode="Externa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14.png"/><Relationship Id="rId24" Type="http://schemas.openxmlformats.org/officeDocument/2006/relationships/hyperlink" Target="https://bank-exit.org/map" TargetMode="External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20.png"/><Relationship Id="rId10" Type="http://schemas.openxmlformats.org/officeDocument/2006/relationships/image" Target="../media/image16.png"/><Relationship Id="rId19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29.png"/><Relationship Id="rId22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/>
          <p:cNvSpPr/>
          <p:nvPr/>
        </p:nvSpPr>
        <p:spPr>
          <a:xfrm>
            <a:off x="13528440" y="0"/>
            <a:ext cx="6625800" cy="1371528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" name="Connecteur droit 4"/>
          <p:cNvCxnSpPr/>
          <p:nvPr/>
        </p:nvCxnSpPr>
        <p:spPr>
          <a:xfrm>
            <a:off x="6548760" y="0"/>
            <a:ext cx="720" cy="13716720"/>
          </a:xfrm>
          <a:prstGeom prst="straightConnector1">
            <a:avLst/>
          </a:prstGeom>
          <a:ln w="0">
            <a:solidFill>
              <a:srgbClr val="AFABAB"/>
            </a:solidFill>
          </a:ln>
        </p:spPr>
      </p:cxnSp>
      <p:sp>
        <p:nvSpPr>
          <p:cNvPr id="43" name="ZoneTexte 10"/>
          <p:cNvSpPr/>
          <p:nvPr/>
        </p:nvSpPr>
        <p:spPr>
          <a:xfrm>
            <a:off x="7208280" y="219240"/>
            <a:ext cx="5684040" cy="16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800" b="1" strike="noStrike" spc="-1">
                <a:solidFill>
                  <a:schemeClr val="accent2"/>
                </a:solidFill>
                <a:latin typeface="Calibri"/>
                <a:ea typeface="DejaVu Sans"/>
              </a:rPr>
              <a:t>Congratulations !</a:t>
            </a:r>
            <a:br>
              <a:rPr sz="3800"/>
            </a:br>
            <a:r>
              <a:rPr lang="fr-FR" sz="3200" b="1" strike="noStrike" spc="-1">
                <a:solidFill>
                  <a:schemeClr val="accent2"/>
                </a:solidFill>
                <a:latin typeface="Calibri"/>
                <a:ea typeface="DejaVu Sans"/>
              </a:rPr>
              <a:t>You are now ready to welcome new customers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ZoneTexte 12"/>
          <p:cNvSpPr/>
          <p:nvPr/>
        </p:nvSpPr>
        <p:spPr>
          <a:xfrm>
            <a:off x="14693760" y="4133880"/>
            <a:ext cx="4598640" cy="12296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fr-FR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For private and </a:t>
            </a:r>
            <a:br>
              <a:rPr lang="fr-FR" sz="2800" b="0" strike="noStrike" spc="-1">
                <a:solidFill>
                  <a:srgbClr val="FFFFFF"/>
                </a:solidFill>
                <a:latin typeface="Calibri"/>
                <a:ea typeface="DejaVu Sans"/>
              </a:rPr>
            </a:br>
            <a:r>
              <a:rPr lang="fr-FR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professionnal customers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ZoneTexte 16"/>
          <p:cNvSpPr/>
          <p:nvPr/>
        </p:nvSpPr>
        <p:spPr>
          <a:xfrm>
            <a:off x="13756680" y="12791160"/>
            <a:ext cx="9939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P0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ZoneTexte 18"/>
          <p:cNvSpPr/>
          <p:nvPr/>
        </p:nvSpPr>
        <p:spPr>
          <a:xfrm>
            <a:off x="6963480" y="13273200"/>
            <a:ext cx="7473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i="1" strike="noStrike" spc="-1">
                <a:solidFill>
                  <a:srgbClr val="808080"/>
                </a:solidFill>
                <a:latin typeface="Calibri"/>
                <a:ea typeface="DejaVu Sans"/>
              </a:rPr>
              <a:t>p.5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Image 19"/>
          <p:cNvPicPr/>
          <p:nvPr/>
        </p:nvPicPr>
        <p:blipFill>
          <a:blip r:embed="rId3"/>
          <a:srcRect l="32854" t="41860" r="64464"/>
          <a:stretch/>
        </p:blipFill>
        <p:spPr>
          <a:xfrm>
            <a:off x="6113880" y="6333840"/>
            <a:ext cx="421560" cy="6447960"/>
          </a:xfrm>
          <a:prstGeom prst="rect">
            <a:avLst/>
          </a:prstGeom>
          <a:ln w="0">
            <a:noFill/>
          </a:ln>
        </p:spPr>
      </p:pic>
      <p:sp>
        <p:nvSpPr>
          <p:cNvPr id="48" name="Rectangle : coins arrondis 23"/>
          <p:cNvSpPr/>
          <p:nvPr/>
        </p:nvSpPr>
        <p:spPr>
          <a:xfrm>
            <a:off x="7783920" y="2589120"/>
            <a:ext cx="4959360" cy="7977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Add a logo </a:t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"Bitcoin accepted here"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 : coins arrondis 24"/>
          <p:cNvSpPr/>
          <p:nvPr/>
        </p:nvSpPr>
        <p:spPr>
          <a:xfrm>
            <a:off x="7351920" y="2585520"/>
            <a:ext cx="852120" cy="8521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1" strike="noStrike" spc="-1">
                <a:solidFill>
                  <a:srgbClr val="FFFFFF"/>
                </a:solidFill>
                <a:latin typeface="Arial Black"/>
                <a:ea typeface="DejaVu Sans"/>
              </a:rPr>
              <a:t>1</a:t>
            </a: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ZoneTexte 1"/>
          <p:cNvSpPr/>
          <p:nvPr/>
        </p:nvSpPr>
        <p:spPr>
          <a:xfrm>
            <a:off x="276120" y="13256280"/>
            <a:ext cx="7192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i="1" strike="noStrike" spc="-1">
                <a:solidFill>
                  <a:srgbClr val="808080"/>
                </a:solidFill>
                <a:latin typeface="Calibri"/>
                <a:ea typeface="DejaVu Sans"/>
              </a:rPr>
              <a:t>p.4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" name="Groupe 25"/>
          <p:cNvGrpSpPr/>
          <p:nvPr/>
        </p:nvGrpSpPr>
        <p:grpSpPr>
          <a:xfrm>
            <a:off x="13528440" y="6138000"/>
            <a:ext cx="6625800" cy="4704480"/>
            <a:chOff x="13528440" y="6138000"/>
            <a:chExt cx="6625800" cy="4704480"/>
          </a:xfrm>
        </p:grpSpPr>
        <p:pic>
          <p:nvPicPr>
            <p:cNvPr id="52" name="Picture 10" descr="Bitcoinist - BitPay : A Crypto Wallet For JPMorgan? Yes, America's Biggest Bank Doesn't ...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 contrast="7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13528440" y="6138000"/>
              <a:ext cx="6625800" cy="4704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" name="Picture 6"/>
            <p:cNvSpPr/>
            <p:nvPr/>
          </p:nvSpPr>
          <p:spPr>
            <a:xfrm rot="21180000">
              <a:off x="16079760" y="7292160"/>
              <a:ext cx="1070280" cy="1011960"/>
            </a:xfrm>
            <a:prstGeom prst="ellipse">
              <a:avLst/>
            </a:prstGeom>
            <a:blipFill rotWithShape="0">
              <a:blip r:embed="rId6"/>
              <a:srcRect/>
              <a:stretch/>
            </a:blipFill>
            <a:ln w="0">
              <a:noFill/>
            </a:ln>
            <a:effectLst>
              <a:softEdge rad="11268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fr-FR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4" name="ZoneTexte 21"/>
          <p:cNvSpPr/>
          <p:nvPr/>
        </p:nvSpPr>
        <p:spPr>
          <a:xfrm>
            <a:off x="14253840" y="11021760"/>
            <a:ext cx="493380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fr-FR" sz="3600" b="1" strike="noStrike" spc="-1">
                <a:solidFill>
                  <a:srgbClr val="FFFFFF"/>
                </a:solidFill>
                <a:latin typeface="Calibri"/>
                <a:ea typeface="DejaVu Sans"/>
              </a:rPr>
              <a:t>A souvereign means of civic exchange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Picture 6" descr="bitcoin logo png, bitcoin icône transparent png 19767929 PNG"/>
          <p:cNvPicPr/>
          <p:nvPr/>
        </p:nvPicPr>
        <p:blipFill>
          <a:blip r:embed="rId7">
            <a:biLevel thresh="50000"/>
          </a:blip>
          <a:srcRect l="30512" t="24841" r="10760" b="53921"/>
          <a:stretch/>
        </p:blipFill>
        <p:spPr>
          <a:xfrm>
            <a:off x="17350560" y="3075120"/>
            <a:ext cx="1883160" cy="680040"/>
          </a:xfrm>
          <a:prstGeom prst="rect">
            <a:avLst/>
          </a:prstGeom>
          <a:ln w="0">
            <a:noFill/>
          </a:ln>
        </p:spPr>
      </p:pic>
      <p:sp>
        <p:nvSpPr>
          <p:cNvPr id="56" name="ZoneTexte 40"/>
          <p:cNvSpPr/>
          <p:nvPr/>
        </p:nvSpPr>
        <p:spPr>
          <a:xfrm>
            <a:off x="17763840" y="12699000"/>
            <a:ext cx="132480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fr-FR" sz="3200" b="0" strike="noStrike" spc="-1">
                <a:solidFill>
                  <a:srgbClr val="FFFFFF"/>
                </a:solidFill>
                <a:latin typeface="Calibri"/>
                <a:ea typeface="DejaVu Sans"/>
              </a:rPr>
              <a:t>2025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Lune 42"/>
          <p:cNvSpPr/>
          <p:nvPr/>
        </p:nvSpPr>
        <p:spPr>
          <a:xfrm rot="7420200">
            <a:off x="15589080" y="-3496320"/>
            <a:ext cx="5257080" cy="8923320"/>
          </a:xfrm>
          <a:prstGeom prst="moon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58" name="Forme libre : forme 27"/>
          <p:cNvSpPr/>
          <p:nvPr/>
        </p:nvSpPr>
        <p:spPr>
          <a:xfrm>
            <a:off x="14265360" y="3290040"/>
            <a:ext cx="2079000" cy="340200"/>
          </a:xfrm>
          <a:custGeom>
            <a:avLst/>
            <a:gdLst>
              <a:gd name="textAreaLeft" fmla="*/ 0 w 2079000"/>
              <a:gd name="textAreaRight" fmla="*/ 2079720 w 2079000"/>
              <a:gd name="textAreaTop" fmla="*/ 0 h 340200"/>
              <a:gd name="textAreaBottom" fmla="*/ 340920 h 340200"/>
            </a:gdLst>
            <a:ahLst/>
            <a:cxnLst/>
            <a:rect l="textAreaLeft" t="textAreaTop" r="textAreaRight" b="textAreaBottom"/>
            <a:pathLst>
              <a:path w="4609796" h="755554">
                <a:moveTo>
                  <a:pt x="3348817" y="140880"/>
                </a:moveTo>
                <a:lnTo>
                  <a:pt x="3348817" y="295424"/>
                </a:lnTo>
                <a:lnTo>
                  <a:pt x="3529469" y="295424"/>
                </a:lnTo>
                <a:cubicBezTo>
                  <a:pt x="3575379" y="295424"/>
                  <a:pt x="3583576" y="289470"/>
                  <a:pt x="3600927" y="277373"/>
                </a:cubicBezTo>
                <a:cubicBezTo>
                  <a:pt x="3618091" y="265464"/>
                  <a:pt x="3626684" y="245661"/>
                  <a:pt x="3626684" y="217966"/>
                </a:cubicBezTo>
                <a:cubicBezTo>
                  <a:pt x="3626684" y="201502"/>
                  <a:pt x="3622480" y="187141"/>
                  <a:pt x="3613887" y="175044"/>
                </a:cubicBezTo>
                <a:cubicBezTo>
                  <a:pt x="3605293" y="162971"/>
                  <a:pt x="3593897" y="154191"/>
                  <a:pt x="3579559" y="148937"/>
                </a:cubicBezTo>
                <a:cubicBezTo>
                  <a:pt x="3565174" y="143519"/>
                  <a:pt x="3558963" y="140880"/>
                  <a:pt x="3523865" y="140880"/>
                </a:cubicBezTo>
                <a:close/>
                <a:moveTo>
                  <a:pt x="4236208" y="134062"/>
                </a:moveTo>
                <a:cubicBezTo>
                  <a:pt x="4169585" y="134062"/>
                  <a:pt x="4113679" y="157110"/>
                  <a:pt x="4068446" y="203511"/>
                </a:cubicBezTo>
                <a:cubicBezTo>
                  <a:pt x="4023049" y="249748"/>
                  <a:pt x="4000351" y="308665"/>
                  <a:pt x="4000351" y="379959"/>
                </a:cubicBezTo>
                <a:cubicBezTo>
                  <a:pt x="4000351" y="459590"/>
                  <a:pt x="4028865" y="522524"/>
                  <a:pt x="4085960" y="568738"/>
                </a:cubicBezTo>
                <a:cubicBezTo>
                  <a:pt x="4130376" y="604980"/>
                  <a:pt x="4181120" y="623008"/>
                  <a:pt x="4238520" y="623008"/>
                </a:cubicBezTo>
                <a:cubicBezTo>
                  <a:pt x="4303485" y="623008"/>
                  <a:pt x="4358737" y="599632"/>
                  <a:pt x="4404297" y="552718"/>
                </a:cubicBezTo>
                <a:cubicBezTo>
                  <a:pt x="4450067" y="505640"/>
                  <a:pt x="4472905" y="447891"/>
                  <a:pt x="4472905" y="379119"/>
                </a:cubicBezTo>
                <a:cubicBezTo>
                  <a:pt x="4472905" y="310534"/>
                  <a:pt x="4449880" y="252574"/>
                  <a:pt x="4403807" y="205169"/>
                </a:cubicBezTo>
                <a:cubicBezTo>
                  <a:pt x="4357919" y="157788"/>
                  <a:pt x="4301991" y="134062"/>
                  <a:pt x="4236208" y="134062"/>
                </a:cubicBezTo>
                <a:close/>
                <a:moveTo>
                  <a:pt x="1315696" y="134062"/>
                </a:moveTo>
                <a:cubicBezTo>
                  <a:pt x="1249073" y="134062"/>
                  <a:pt x="1193167" y="157110"/>
                  <a:pt x="1147934" y="203511"/>
                </a:cubicBezTo>
                <a:cubicBezTo>
                  <a:pt x="1102537" y="249748"/>
                  <a:pt x="1079839" y="308665"/>
                  <a:pt x="1079839" y="379959"/>
                </a:cubicBezTo>
                <a:cubicBezTo>
                  <a:pt x="1079839" y="459590"/>
                  <a:pt x="1108353" y="522524"/>
                  <a:pt x="1165448" y="568738"/>
                </a:cubicBezTo>
                <a:cubicBezTo>
                  <a:pt x="1209864" y="604980"/>
                  <a:pt x="1260608" y="623008"/>
                  <a:pt x="1318008" y="623008"/>
                </a:cubicBezTo>
                <a:cubicBezTo>
                  <a:pt x="1382973" y="623008"/>
                  <a:pt x="1438224" y="599632"/>
                  <a:pt x="1483785" y="552718"/>
                </a:cubicBezTo>
                <a:cubicBezTo>
                  <a:pt x="1529555" y="505640"/>
                  <a:pt x="1552393" y="447891"/>
                  <a:pt x="1552393" y="379119"/>
                </a:cubicBezTo>
                <a:cubicBezTo>
                  <a:pt x="1552393" y="310534"/>
                  <a:pt x="1529368" y="252574"/>
                  <a:pt x="1483295" y="205169"/>
                </a:cubicBezTo>
                <a:cubicBezTo>
                  <a:pt x="1437407" y="157788"/>
                  <a:pt x="1381479" y="134062"/>
                  <a:pt x="1315696" y="134062"/>
                </a:cubicBezTo>
                <a:close/>
                <a:moveTo>
                  <a:pt x="3205131" y="184"/>
                </a:moveTo>
                <a:lnTo>
                  <a:pt x="3469687" y="184"/>
                </a:lnTo>
                <a:cubicBezTo>
                  <a:pt x="3553265" y="184"/>
                  <a:pt x="3612673" y="7703"/>
                  <a:pt x="3648075" y="22602"/>
                </a:cubicBezTo>
                <a:cubicBezTo>
                  <a:pt x="3683453" y="37501"/>
                  <a:pt x="3712013" y="62207"/>
                  <a:pt x="3733567" y="96721"/>
                </a:cubicBezTo>
                <a:cubicBezTo>
                  <a:pt x="3755144" y="131236"/>
                  <a:pt x="3765816" y="172242"/>
                  <a:pt x="3765816" y="219390"/>
                </a:cubicBezTo>
                <a:cubicBezTo>
                  <a:pt x="3765816" y="269130"/>
                  <a:pt x="3754070" y="310510"/>
                  <a:pt x="3730228" y="343973"/>
                </a:cubicBezTo>
                <a:cubicBezTo>
                  <a:pt x="3706408" y="377250"/>
                  <a:pt x="3670492" y="402470"/>
                  <a:pt x="3622644" y="419657"/>
                </a:cubicBezTo>
                <a:lnTo>
                  <a:pt x="3801382" y="755390"/>
                </a:lnTo>
                <a:lnTo>
                  <a:pt x="3644221" y="755390"/>
                </a:lnTo>
                <a:lnTo>
                  <a:pt x="3474218" y="435607"/>
                </a:lnTo>
                <a:lnTo>
                  <a:pt x="3348817" y="435607"/>
                </a:lnTo>
                <a:lnTo>
                  <a:pt x="3348817" y="755390"/>
                </a:lnTo>
                <a:lnTo>
                  <a:pt x="3205131" y="755390"/>
                </a:lnTo>
                <a:close/>
                <a:moveTo>
                  <a:pt x="4237539" y="21"/>
                </a:moveTo>
                <a:cubicBezTo>
                  <a:pt x="4339378" y="21"/>
                  <a:pt x="4426832" y="36917"/>
                  <a:pt x="4499970" y="110500"/>
                </a:cubicBezTo>
                <a:cubicBezTo>
                  <a:pt x="4573226" y="184316"/>
                  <a:pt x="4609796" y="274104"/>
                  <a:pt x="4609796" y="379959"/>
                </a:cubicBezTo>
                <a:cubicBezTo>
                  <a:pt x="4609796" y="484974"/>
                  <a:pt x="4573740" y="573922"/>
                  <a:pt x="4501465" y="646547"/>
                </a:cubicBezTo>
                <a:cubicBezTo>
                  <a:pt x="4429190" y="719335"/>
                  <a:pt x="4341526" y="755554"/>
                  <a:pt x="4238520" y="755554"/>
                </a:cubicBezTo>
                <a:cubicBezTo>
                  <a:pt x="4130727" y="755554"/>
                  <a:pt x="4041054" y="718331"/>
                  <a:pt x="3969643" y="643558"/>
                </a:cubicBezTo>
                <a:cubicBezTo>
                  <a:pt x="3898162" y="568901"/>
                  <a:pt x="3862457" y="480280"/>
                  <a:pt x="3862457" y="377601"/>
                </a:cubicBezTo>
                <a:cubicBezTo>
                  <a:pt x="3862457" y="308852"/>
                  <a:pt x="3879130" y="245568"/>
                  <a:pt x="3912360" y="187818"/>
                </a:cubicBezTo>
                <a:cubicBezTo>
                  <a:pt x="3945567" y="130045"/>
                  <a:pt x="3991314" y="84322"/>
                  <a:pt x="4049601" y="50602"/>
                </a:cubicBezTo>
                <a:cubicBezTo>
                  <a:pt x="4107678" y="16905"/>
                  <a:pt x="4170425" y="21"/>
                  <a:pt x="4237539" y="21"/>
                </a:cubicBezTo>
                <a:close/>
                <a:moveTo>
                  <a:pt x="2561028" y="21"/>
                </a:moveTo>
                <a:lnTo>
                  <a:pt x="3050676" y="21"/>
                </a:lnTo>
                <a:lnTo>
                  <a:pt x="3050676" y="140717"/>
                </a:lnTo>
                <a:lnTo>
                  <a:pt x="2703850" y="140717"/>
                </a:lnTo>
                <a:lnTo>
                  <a:pt x="2703850" y="295285"/>
                </a:lnTo>
                <a:lnTo>
                  <a:pt x="3050676" y="295285"/>
                </a:lnTo>
                <a:lnTo>
                  <a:pt x="3050676" y="433529"/>
                </a:lnTo>
                <a:lnTo>
                  <a:pt x="2703850" y="433529"/>
                </a:lnTo>
                <a:lnTo>
                  <a:pt x="2703850" y="613994"/>
                </a:lnTo>
                <a:lnTo>
                  <a:pt x="3050676" y="613994"/>
                </a:lnTo>
                <a:lnTo>
                  <a:pt x="3050676" y="755251"/>
                </a:lnTo>
                <a:lnTo>
                  <a:pt x="2561028" y="755251"/>
                </a:lnTo>
                <a:close/>
                <a:moveTo>
                  <a:pt x="1802356" y="21"/>
                </a:moveTo>
                <a:lnTo>
                  <a:pt x="1939923" y="21"/>
                </a:lnTo>
                <a:lnTo>
                  <a:pt x="2263911" y="496953"/>
                </a:lnTo>
                <a:lnTo>
                  <a:pt x="2263911" y="21"/>
                </a:lnTo>
                <a:lnTo>
                  <a:pt x="2407597" y="21"/>
                </a:lnTo>
                <a:lnTo>
                  <a:pt x="2407597" y="755227"/>
                </a:lnTo>
                <a:lnTo>
                  <a:pt x="2269516" y="755227"/>
                </a:lnTo>
                <a:lnTo>
                  <a:pt x="1946042" y="259883"/>
                </a:lnTo>
                <a:lnTo>
                  <a:pt x="1946042" y="755227"/>
                </a:lnTo>
                <a:lnTo>
                  <a:pt x="1802356" y="755227"/>
                </a:lnTo>
                <a:close/>
                <a:moveTo>
                  <a:pt x="1317027" y="21"/>
                </a:moveTo>
                <a:cubicBezTo>
                  <a:pt x="1418866" y="21"/>
                  <a:pt x="1506320" y="36917"/>
                  <a:pt x="1579458" y="110500"/>
                </a:cubicBezTo>
                <a:cubicBezTo>
                  <a:pt x="1652714" y="184316"/>
                  <a:pt x="1689284" y="274104"/>
                  <a:pt x="1689284" y="379959"/>
                </a:cubicBezTo>
                <a:cubicBezTo>
                  <a:pt x="1689284" y="484974"/>
                  <a:pt x="1653228" y="573922"/>
                  <a:pt x="1580953" y="646547"/>
                </a:cubicBezTo>
                <a:cubicBezTo>
                  <a:pt x="1508678" y="719335"/>
                  <a:pt x="1421014" y="755554"/>
                  <a:pt x="1318008" y="755554"/>
                </a:cubicBezTo>
                <a:cubicBezTo>
                  <a:pt x="1210215" y="755554"/>
                  <a:pt x="1120542" y="718331"/>
                  <a:pt x="1049131" y="643558"/>
                </a:cubicBezTo>
                <a:cubicBezTo>
                  <a:pt x="977650" y="568901"/>
                  <a:pt x="941945" y="480280"/>
                  <a:pt x="941945" y="377601"/>
                </a:cubicBezTo>
                <a:cubicBezTo>
                  <a:pt x="941945" y="308852"/>
                  <a:pt x="958618" y="245568"/>
                  <a:pt x="991848" y="187818"/>
                </a:cubicBezTo>
                <a:cubicBezTo>
                  <a:pt x="1025055" y="130045"/>
                  <a:pt x="1070802" y="84322"/>
                  <a:pt x="1129089" y="50602"/>
                </a:cubicBezTo>
                <a:cubicBezTo>
                  <a:pt x="1187166" y="16905"/>
                  <a:pt x="1249913" y="21"/>
                  <a:pt x="1317027" y="21"/>
                </a:cubicBezTo>
                <a:close/>
                <a:moveTo>
                  <a:pt x="130375" y="0"/>
                </a:moveTo>
                <a:lnTo>
                  <a:pt x="271072" y="0"/>
                </a:lnTo>
                <a:lnTo>
                  <a:pt x="445582" y="526753"/>
                </a:lnTo>
                <a:lnTo>
                  <a:pt x="622755" y="0"/>
                </a:lnTo>
                <a:lnTo>
                  <a:pt x="761350" y="0"/>
                </a:lnTo>
                <a:lnTo>
                  <a:pt x="888596" y="755230"/>
                </a:lnTo>
                <a:lnTo>
                  <a:pt x="749978" y="755230"/>
                </a:lnTo>
                <a:lnTo>
                  <a:pt x="668852" y="278263"/>
                </a:lnTo>
                <a:lnTo>
                  <a:pt x="508166" y="755230"/>
                </a:lnTo>
                <a:lnTo>
                  <a:pt x="381457" y="755230"/>
                </a:lnTo>
                <a:lnTo>
                  <a:pt x="222896" y="278263"/>
                </a:lnTo>
                <a:lnTo>
                  <a:pt x="140183" y="755230"/>
                </a:lnTo>
                <a:lnTo>
                  <a:pt x="0" y="755230"/>
                </a:lnTo>
                <a:close/>
              </a:path>
            </a:pathLst>
          </a:custGeom>
          <a:solidFill>
            <a:schemeClr val="bg1"/>
          </a:solidFill>
          <a:ln w="1638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59" name="Lune 44"/>
          <p:cNvSpPr/>
          <p:nvPr/>
        </p:nvSpPr>
        <p:spPr>
          <a:xfrm rot="18553200">
            <a:off x="13345200" y="10249200"/>
            <a:ext cx="2872080" cy="5507640"/>
          </a:xfrm>
          <a:prstGeom prst="moon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60" name="ZoneTexte 31"/>
          <p:cNvSpPr/>
          <p:nvPr/>
        </p:nvSpPr>
        <p:spPr>
          <a:xfrm>
            <a:off x="16535880" y="3026520"/>
            <a:ext cx="588240" cy="82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4800" b="1" strike="noStrike" spc="-1">
                <a:solidFill>
                  <a:srgbClr val="FFFFFF"/>
                </a:solidFill>
                <a:latin typeface="Calibri"/>
                <a:ea typeface="DejaVu Sans"/>
              </a:rPr>
              <a:t>&amp;</a:t>
            </a:r>
            <a:endParaRPr lang="fr-FR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Rectangle 45"/>
          <p:cNvSpPr/>
          <p:nvPr/>
        </p:nvSpPr>
        <p:spPr>
          <a:xfrm>
            <a:off x="20205360" y="-1664640"/>
            <a:ext cx="2751120" cy="15399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62" name="Rectangle 46"/>
          <p:cNvSpPr/>
          <p:nvPr/>
        </p:nvSpPr>
        <p:spPr>
          <a:xfrm>
            <a:off x="12406320" y="-2334600"/>
            <a:ext cx="8238240" cy="2287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63" name="Rectangle 47"/>
          <p:cNvSpPr/>
          <p:nvPr/>
        </p:nvSpPr>
        <p:spPr>
          <a:xfrm>
            <a:off x="11954880" y="13735440"/>
            <a:ext cx="8238240" cy="2287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64" name="Image 51"/>
          <p:cNvPicPr/>
          <p:nvPr/>
        </p:nvPicPr>
        <p:blipFill>
          <a:blip r:embed="rId8"/>
          <a:stretch/>
        </p:blipFill>
        <p:spPr>
          <a:xfrm>
            <a:off x="11148480" y="11268000"/>
            <a:ext cx="608760" cy="608760"/>
          </a:xfrm>
          <a:prstGeom prst="rect">
            <a:avLst/>
          </a:prstGeom>
          <a:ln w="0">
            <a:noFill/>
          </a:ln>
        </p:spPr>
      </p:pic>
      <p:sp>
        <p:nvSpPr>
          <p:cNvPr id="65" name="ZoneTexte 67"/>
          <p:cNvSpPr/>
          <p:nvPr/>
        </p:nvSpPr>
        <p:spPr>
          <a:xfrm>
            <a:off x="14786280" y="12631680"/>
            <a:ext cx="3107160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fr-FR" sz="2400" b="0" i="1" strike="noStrike" spc="-1">
                <a:solidFill>
                  <a:srgbClr val="F2F2F2"/>
                </a:solidFill>
                <a:latin typeface="Calibri"/>
                <a:ea typeface="DejaVu Sans"/>
              </a:rPr>
              <a:t>This flyer can save </a:t>
            </a:r>
            <a:br>
              <a:rPr lang="fr-FR" sz="2400" b="0" i="1" strike="noStrike" spc="-1">
                <a:solidFill>
                  <a:srgbClr val="F2F2F2"/>
                </a:solidFill>
                <a:latin typeface="Calibri"/>
                <a:ea typeface="DejaVu Sans"/>
              </a:rPr>
            </a:br>
            <a:r>
              <a:rPr lang="fr-FR" sz="2400" b="0" i="1" strike="noStrike" spc="-1">
                <a:solidFill>
                  <a:srgbClr val="F2F2F2"/>
                </a:solidFill>
                <a:latin typeface="Calibri"/>
                <a:ea typeface="DejaVu Sans"/>
              </a:rPr>
              <a:t>your business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ZoneTexte 70"/>
          <p:cNvSpPr/>
          <p:nvPr/>
        </p:nvSpPr>
        <p:spPr>
          <a:xfrm>
            <a:off x="7961400" y="12972960"/>
            <a:ext cx="42973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6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Not investment advice, </a:t>
            </a:r>
            <a:br>
              <a:rPr sz="1600"/>
            </a:br>
            <a:r>
              <a:rPr lang="fr-FR" sz="16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only a resilient medium of exchange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ZoneTexte 72"/>
          <p:cNvSpPr/>
          <p:nvPr/>
        </p:nvSpPr>
        <p:spPr>
          <a:xfrm>
            <a:off x="7286400" y="3428153"/>
            <a:ext cx="58305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On your storefront /cash register. See : </a:t>
            </a:r>
            <a:r>
              <a:rPr lang="en-US" sz="2000" b="0" u="sng" strike="noStrike" spc="-1">
                <a:solidFill>
                  <a:srgbClr val="0563C1"/>
                </a:solidFill>
                <a:uFillTx/>
                <a:latin typeface="Arial"/>
                <a:ea typeface="DejaVu Sans"/>
                <a:hlinkClick r:id="rId9"/>
              </a:rPr>
              <a:t>vu.fr/rfxnL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ZoneTexte 74"/>
          <p:cNvSpPr/>
          <p:nvPr/>
        </p:nvSpPr>
        <p:spPr>
          <a:xfrm>
            <a:off x="7264440" y="1947600"/>
            <a:ext cx="33386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chemeClr val="accent6">
                    <a:lumMod val="75000"/>
                  </a:schemeClr>
                </a:solidFill>
                <a:latin typeface="Calibri"/>
                <a:ea typeface="DejaVu Sans"/>
              </a:rPr>
              <a:t>Let us know !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Rectangle : coins arrondis 75"/>
          <p:cNvSpPr/>
          <p:nvPr/>
        </p:nvSpPr>
        <p:spPr>
          <a:xfrm>
            <a:off x="7798680" y="6175800"/>
            <a:ext cx="4959360" cy="10591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 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Put yourself on the map :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3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Bank-exit.org/map</a:t>
            </a:r>
            <a:endParaRPr lang="fr-FR" sz="23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8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 </a:t>
            </a:r>
            <a:endParaRPr lang="fr-FR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ZoneTexte 77"/>
          <p:cNvSpPr/>
          <p:nvPr/>
        </p:nvSpPr>
        <p:spPr>
          <a:xfrm>
            <a:off x="7281900" y="7275240"/>
            <a:ext cx="5992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Or request by email : </a:t>
            </a:r>
            <a:r>
              <a:rPr lang="en-US" sz="18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sortiedebanque@tutamail.com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Rectangle : coins arrondis 79"/>
          <p:cNvSpPr/>
          <p:nvPr/>
        </p:nvSpPr>
        <p:spPr>
          <a:xfrm>
            <a:off x="7879320" y="7914240"/>
            <a:ext cx="4879080" cy="1206000"/>
          </a:xfrm>
          <a:prstGeom prst="roundRect">
            <a:avLst>
              <a:gd name="adj" fmla="val 38449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Tell the collective</a:t>
            </a: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fr-FR" sz="2200" b="1" strike="noStrike" spc="-1">
                <a:solidFill>
                  <a:srgbClr val="181717"/>
                </a:solidFill>
                <a:latin typeface="Calibri"/>
                <a:ea typeface="DejaVu Sans"/>
              </a:rPr>
              <a:t>@SortieDeBanque </a:t>
            </a:r>
            <a:r>
              <a:rPr lang="fr-FR" sz="2200" strike="noStrike" spc="-1">
                <a:solidFill>
                  <a:srgbClr val="181717"/>
                </a:solidFill>
                <a:latin typeface="Calibri"/>
                <a:ea typeface="DejaVu Sans"/>
              </a:rPr>
              <a:t>or</a:t>
            </a:r>
            <a:r>
              <a:rPr lang="fr-FR" sz="2200" b="1" strike="noStrike" spc="-1">
                <a:solidFill>
                  <a:srgbClr val="181717"/>
                </a:solidFill>
                <a:latin typeface="Calibri"/>
                <a:ea typeface="DejaVu Sans"/>
              </a:rPr>
              <a:t> Bank-Exit</a:t>
            </a:r>
            <a:r>
              <a:rPr lang="fr-FR" sz="2200" b="0" strike="noStrike" spc="-1">
                <a:solidFill>
                  <a:srgbClr val="0563C1"/>
                </a:solidFill>
                <a:latin typeface="Calibri"/>
                <a:ea typeface="DejaVu Sans"/>
              </a:rPr>
              <a:t> </a:t>
            </a: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!  </a:t>
            </a:r>
            <a:b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</a:b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Help and support</a:t>
            </a:r>
            <a:endParaRPr lang="fr-F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Rectangle : coins arrondis 80"/>
          <p:cNvSpPr/>
          <p:nvPr/>
        </p:nvSpPr>
        <p:spPr>
          <a:xfrm>
            <a:off x="7332840" y="6229440"/>
            <a:ext cx="852120" cy="8521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1" strike="noStrike" spc="-1">
                <a:solidFill>
                  <a:srgbClr val="FFFFFF"/>
                </a:solidFill>
                <a:latin typeface="Arial Black"/>
                <a:ea typeface="DejaVu Sans"/>
              </a:rPr>
              <a:t>3</a:t>
            </a: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Rectangle : coins arrondis 82"/>
          <p:cNvSpPr/>
          <p:nvPr/>
        </p:nvSpPr>
        <p:spPr>
          <a:xfrm>
            <a:off x="7798680" y="4058640"/>
            <a:ext cx="4936680" cy="1281960"/>
          </a:xfrm>
          <a:prstGeom prst="roundRect">
            <a:avLst>
              <a:gd name="adj" fmla="val 36633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    Provide your accountant with a  list of Bitcoin/Monero </a:t>
            </a:r>
            <a:b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</a:b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transactions once a month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Rectangle : coins arrondis 83"/>
          <p:cNvSpPr/>
          <p:nvPr/>
        </p:nvSpPr>
        <p:spPr>
          <a:xfrm>
            <a:off x="7332480" y="7960680"/>
            <a:ext cx="852120" cy="8521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1" strike="noStrike" spc="-1">
                <a:solidFill>
                  <a:srgbClr val="FFFFFF"/>
                </a:solidFill>
                <a:latin typeface="Arial Black"/>
                <a:ea typeface="DejaVu Sans"/>
              </a:rPr>
              <a:t>4</a:t>
            </a: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Rectangle : coins arrondis 76"/>
          <p:cNvSpPr/>
          <p:nvPr/>
        </p:nvSpPr>
        <p:spPr>
          <a:xfrm>
            <a:off x="7319520" y="4109760"/>
            <a:ext cx="852120" cy="85212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1" strike="noStrike" spc="-1">
                <a:solidFill>
                  <a:srgbClr val="FFFFFF"/>
                </a:solidFill>
                <a:latin typeface="Arial Black"/>
                <a:ea typeface="DejaVu Sans"/>
              </a:rPr>
              <a:t>2</a:t>
            </a: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ZoneTexte 84"/>
          <p:cNvSpPr/>
          <p:nvPr/>
        </p:nvSpPr>
        <p:spPr>
          <a:xfrm>
            <a:off x="8018640" y="5330880"/>
            <a:ext cx="547128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Crypto treasury : a</a:t>
            </a:r>
            <a:r>
              <a:rPr lang="en-US" sz="1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ccount </a:t>
            </a:r>
            <a:r>
              <a:rPr lang="en-US" sz="1800" b="1" strike="noStrike" spc="-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522</a:t>
            </a:r>
            <a:r>
              <a:rPr lang="en-US" sz="1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 ('tokens’)</a:t>
            </a:r>
            <a:br>
              <a:rPr sz="1800"/>
            </a:b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Free accounting file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: </a:t>
            </a:r>
            <a:r>
              <a:rPr lang="en-US" sz="18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bank-exit.org/compta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ZoneTexte 88"/>
          <p:cNvSpPr/>
          <p:nvPr/>
        </p:nvSpPr>
        <p:spPr>
          <a:xfrm>
            <a:off x="7414200" y="12354480"/>
            <a:ext cx="5392080" cy="67565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Voluntary and non-partisan citizens collective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  <a:ea typeface="DejaVu Sans"/>
              </a:rPr>
              <a:t>Bank-Exit – 03/2025 – </a:t>
            </a: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V4.8 - ENG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ZoneTexte 92"/>
          <p:cNvSpPr/>
          <p:nvPr/>
        </p:nvSpPr>
        <p:spPr>
          <a:xfrm>
            <a:off x="8265960" y="10205640"/>
            <a:ext cx="3544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Our social networks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9" name="Connecteur droit 5"/>
          <p:cNvCxnSpPr/>
          <p:nvPr/>
        </p:nvCxnSpPr>
        <p:spPr>
          <a:xfrm>
            <a:off x="13522320" y="0"/>
            <a:ext cx="720" cy="13716720"/>
          </a:xfrm>
          <a:prstGeom prst="straightConnector1">
            <a:avLst/>
          </a:prstGeom>
          <a:ln w="0">
            <a:solidFill>
              <a:srgbClr val="AFABAB"/>
            </a:solidFill>
          </a:ln>
        </p:spPr>
      </p:cxnSp>
      <p:pic>
        <p:nvPicPr>
          <p:cNvPr id="80" name="Image 104"/>
          <p:cNvPicPr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1737080" y="2854440"/>
            <a:ext cx="1171800" cy="453240"/>
          </a:xfrm>
          <a:prstGeom prst="rect">
            <a:avLst/>
          </a:prstGeom>
          <a:ln w="0">
            <a:noFill/>
          </a:ln>
        </p:spPr>
      </p:pic>
      <p:grpSp>
        <p:nvGrpSpPr>
          <p:cNvPr id="81" name="Groupe 90"/>
          <p:cNvGrpSpPr/>
          <p:nvPr/>
        </p:nvGrpSpPr>
        <p:grpSpPr>
          <a:xfrm>
            <a:off x="339504" y="11334960"/>
            <a:ext cx="1420560" cy="1457041"/>
            <a:chOff x="339504" y="11334960"/>
            <a:chExt cx="1420560" cy="1457041"/>
          </a:xfrm>
        </p:grpSpPr>
        <p:sp>
          <p:nvSpPr>
            <p:cNvPr id="82" name="ZoneTexte 111"/>
            <p:cNvSpPr/>
            <p:nvPr/>
          </p:nvSpPr>
          <p:spPr>
            <a:xfrm>
              <a:off x="339504" y="12208680"/>
              <a:ext cx="142056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fr-FR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Video workshop</a:t>
              </a:r>
              <a:endParaRPr lang="fr-FR" sz="1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3" name="Image 112">
              <a:hlinkClick r:id="rId12"/>
            </p:cNvPr>
            <p:cNvPicPr/>
            <p:nvPr/>
          </p:nvPicPr>
          <p:blipFill>
            <a:blip r:embed="rId13"/>
            <a:stretch/>
          </p:blipFill>
          <p:spPr>
            <a:xfrm>
              <a:off x="628560" y="11334960"/>
              <a:ext cx="891000" cy="8910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4" name="Image 114">
            <a:hlinkClick r:id="rId14"/>
          </p:cNvPr>
          <p:cNvPicPr/>
          <p:nvPr/>
        </p:nvPicPr>
        <p:blipFill>
          <a:blip r:embed="rId15"/>
          <a:stretch/>
        </p:blipFill>
        <p:spPr>
          <a:xfrm>
            <a:off x="9432000" y="10706400"/>
            <a:ext cx="1281600" cy="1281600"/>
          </a:xfrm>
          <a:prstGeom prst="rect">
            <a:avLst/>
          </a:prstGeom>
          <a:ln w="0">
            <a:noFill/>
          </a:ln>
        </p:spPr>
      </p:pic>
      <p:grpSp>
        <p:nvGrpSpPr>
          <p:cNvPr id="85" name="Groupe 117"/>
          <p:cNvGrpSpPr/>
          <p:nvPr/>
        </p:nvGrpSpPr>
        <p:grpSpPr>
          <a:xfrm>
            <a:off x="13553640" y="4240800"/>
            <a:ext cx="1878840" cy="1605240"/>
            <a:chOff x="13553640" y="4240800"/>
            <a:chExt cx="1878840" cy="1605240"/>
          </a:xfrm>
        </p:grpSpPr>
        <p:pic>
          <p:nvPicPr>
            <p:cNvPr id="86" name="Picture 16"/>
            <p:cNvPicPr/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r="26527"/>
            <a:stretch/>
          </p:blipFill>
          <p:spPr>
            <a:xfrm flipH="1">
              <a:off x="13553640" y="4240800"/>
              <a:ext cx="874080" cy="1140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7" name="Picture 18" descr="Brunette, caissier, vendeur. Beau, client, brunette, assister à ..."/>
            <p:cNvPicPr/>
            <p:nvPr/>
          </p:nvPicPr>
          <p:blipFill>
            <a:blip r:embed="rId18"/>
            <a:stretch/>
          </p:blipFill>
          <p:spPr>
            <a:xfrm flipH="1">
              <a:off x="14006880" y="4416120"/>
              <a:ext cx="1425600" cy="1429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8" name="Image 121"/>
          <p:cNvPicPr/>
          <p:nvPr/>
        </p:nvPicPr>
        <p:blipFill>
          <a:blip r:embed="rId19"/>
          <a:stretch/>
        </p:blipFill>
        <p:spPr>
          <a:xfrm>
            <a:off x="12275640" y="6243480"/>
            <a:ext cx="452160" cy="655920"/>
          </a:xfrm>
          <a:prstGeom prst="rect">
            <a:avLst/>
          </a:prstGeom>
          <a:ln w="0">
            <a:noFill/>
          </a:ln>
        </p:spPr>
      </p:pic>
      <p:pic>
        <p:nvPicPr>
          <p:cNvPr id="89" name="Image 130"/>
          <p:cNvPicPr/>
          <p:nvPr/>
        </p:nvPicPr>
        <p:blipFill>
          <a:blip r:embed="rId20"/>
          <a:stretch/>
        </p:blipFill>
        <p:spPr>
          <a:xfrm>
            <a:off x="11831400" y="2100960"/>
            <a:ext cx="789840" cy="761400"/>
          </a:xfrm>
          <a:prstGeom prst="rect">
            <a:avLst/>
          </a:prstGeom>
          <a:ln w="0">
            <a:noFill/>
          </a:ln>
        </p:spPr>
      </p:pic>
      <p:pic>
        <p:nvPicPr>
          <p:cNvPr id="90" name="Image 128"/>
          <p:cNvPicPr/>
          <p:nvPr/>
        </p:nvPicPr>
        <p:blipFill>
          <a:blip r:embed="rId21"/>
          <a:srcRect r="48579"/>
          <a:stretch/>
        </p:blipFill>
        <p:spPr>
          <a:xfrm>
            <a:off x="12439800" y="1712160"/>
            <a:ext cx="617040" cy="1126440"/>
          </a:xfrm>
          <a:prstGeom prst="rect">
            <a:avLst/>
          </a:prstGeom>
          <a:ln w="0">
            <a:noFill/>
          </a:ln>
        </p:spPr>
      </p:pic>
      <p:sp>
        <p:nvSpPr>
          <p:cNvPr id="91" name="ZoneTexte 3"/>
          <p:cNvSpPr/>
          <p:nvPr/>
        </p:nvSpPr>
        <p:spPr>
          <a:xfrm>
            <a:off x="1627076" y="11080208"/>
            <a:ext cx="4052520" cy="60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46464A"/>
                </a:solidFill>
                <a:latin typeface="Inter"/>
                <a:ea typeface="DejaVu Sans"/>
              </a:rPr>
              <a:t>• Official monero soft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Monero GUI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>
              <a:rPr sz="1800"/>
            </a:b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lang="en-US" sz="16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22"/>
              </a:rPr>
              <a:t>getmonero.org/downloads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Picture 2" descr="Logo, logos, monero icon - Free download on Iconfinder"/>
          <p:cNvPicPr/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111280" y="11049840"/>
            <a:ext cx="410760" cy="396360"/>
          </a:xfrm>
          <a:prstGeom prst="rect">
            <a:avLst/>
          </a:prstGeom>
          <a:ln w="0">
            <a:noFill/>
          </a:ln>
        </p:spPr>
      </p:pic>
      <p:sp>
        <p:nvSpPr>
          <p:cNvPr id="93" name="ZoneTexte 30"/>
          <p:cNvSpPr/>
          <p:nvPr/>
        </p:nvSpPr>
        <p:spPr>
          <a:xfrm>
            <a:off x="180000" y="9720000"/>
            <a:ext cx="207180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3200" b="1" strike="noStrike" spc="-1">
                <a:solidFill>
                  <a:schemeClr val="accent2"/>
                </a:solidFill>
                <a:latin typeface="Calibri"/>
                <a:ea typeface="DejaVu Sans"/>
              </a:rPr>
              <a:t>Advanced :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Image 53"/>
          <p:cNvPicPr/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92000" y="10477800"/>
            <a:ext cx="519840" cy="707400"/>
          </a:xfrm>
          <a:prstGeom prst="rect">
            <a:avLst/>
          </a:prstGeom>
          <a:ln w="0">
            <a:noFill/>
          </a:ln>
        </p:spPr>
      </p:pic>
      <p:pic>
        <p:nvPicPr>
          <p:cNvPr id="95" name="Image 2"/>
          <p:cNvPicPr/>
          <p:nvPr/>
        </p:nvPicPr>
        <p:blipFill>
          <a:blip r:embed="rId27"/>
          <a:stretch/>
        </p:blipFill>
        <p:spPr>
          <a:xfrm>
            <a:off x="5176080" y="12755880"/>
            <a:ext cx="337680" cy="337680"/>
          </a:xfrm>
          <a:prstGeom prst="rect">
            <a:avLst/>
          </a:prstGeom>
          <a:ln w="0">
            <a:noFill/>
          </a:ln>
        </p:spPr>
      </p:pic>
      <p:grpSp>
        <p:nvGrpSpPr>
          <p:cNvPr id="96" name="Groupe 26"/>
          <p:cNvGrpSpPr/>
          <p:nvPr/>
        </p:nvGrpSpPr>
        <p:grpSpPr>
          <a:xfrm>
            <a:off x="5134680" y="12337560"/>
            <a:ext cx="403920" cy="389520"/>
            <a:chOff x="5134680" y="12337560"/>
            <a:chExt cx="403920" cy="389520"/>
          </a:xfrm>
        </p:grpSpPr>
        <p:sp>
          <p:nvSpPr>
            <p:cNvPr id="97" name="Ellipse 28"/>
            <p:cNvSpPr/>
            <p:nvPr/>
          </p:nvSpPr>
          <p:spPr>
            <a:xfrm>
              <a:off x="5165280" y="12368160"/>
              <a:ext cx="342000" cy="3344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pic>
          <p:nvPicPr>
            <p:cNvPr id="98" name="Picture 2" descr="Logo, logos, monero icon - Free download on Iconfinder"/>
            <p:cNvPicPr/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134680" y="12337560"/>
              <a:ext cx="403920" cy="389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9" name="ZoneTexte 59"/>
          <p:cNvSpPr/>
          <p:nvPr/>
        </p:nvSpPr>
        <p:spPr>
          <a:xfrm>
            <a:off x="2231280" y="11760840"/>
            <a:ext cx="233712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b="1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For your online site :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ZoneTexte 61"/>
          <p:cNvSpPr/>
          <p:nvPr/>
        </p:nvSpPr>
        <p:spPr>
          <a:xfrm>
            <a:off x="1698840" y="12363840"/>
            <a:ext cx="3543120" cy="11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46464A"/>
                </a:solidFill>
                <a:latin typeface="Inter"/>
                <a:ea typeface="DejaVu Sans"/>
              </a:rPr>
              <a:t>• 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BTCPayServer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 with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dedicated computer</a:t>
            </a:r>
            <a:br>
              <a:rPr sz="1800"/>
            </a:b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dedicated (node), 100% souvereign </a:t>
            </a:r>
            <a:r>
              <a:rPr lang="en-US" sz="16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28"/>
              </a:rPr>
              <a:t>BTCpayserver.org/ </a:t>
            </a:r>
            <a:r>
              <a:rPr lang="en-US" sz="16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</a:rPr>
              <a:t>on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Linux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1" name="Groupe 108"/>
          <p:cNvGrpSpPr/>
          <p:nvPr/>
        </p:nvGrpSpPr>
        <p:grpSpPr>
          <a:xfrm>
            <a:off x="5119920" y="10087200"/>
            <a:ext cx="512640" cy="714600"/>
            <a:chOff x="5119920" y="10087200"/>
            <a:chExt cx="512640" cy="714600"/>
          </a:xfrm>
        </p:grpSpPr>
        <p:pic>
          <p:nvPicPr>
            <p:cNvPr id="102" name="Picture 2"/>
            <p:cNvPicPr/>
            <p:nvPr/>
          </p:nvPicPr>
          <p:blipFill>
            <a:blip r:embed="rId29"/>
            <a:stretch/>
          </p:blipFill>
          <p:spPr>
            <a:xfrm>
              <a:off x="5447160" y="10608120"/>
              <a:ext cx="185400" cy="185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3" name="Image 101"/>
            <p:cNvPicPr/>
            <p:nvPr/>
          </p:nvPicPr>
          <p:blipFill>
            <a:blip r:embed="rId27"/>
            <a:stretch/>
          </p:blipFill>
          <p:spPr>
            <a:xfrm>
              <a:off x="5147640" y="10454400"/>
              <a:ext cx="347400" cy="347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4" name="Picture 2" descr="Logo, logos, monero icon - Free download on Iconfinder"/>
            <p:cNvPicPr/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119920" y="10087200"/>
              <a:ext cx="406800" cy="392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5" name="ZoneTexte 115"/>
          <p:cNvSpPr/>
          <p:nvPr/>
        </p:nvSpPr>
        <p:spPr>
          <a:xfrm>
            <a:off x="1605780" y="10346185"/>
            <a:ext cx="33579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46464A"/>
                </a:solidFill>
                <a:latin typeface="Inter"/>
                <a:ea typeface="DejaVu Sans"/>
              </a:rPr>
              <a:t>•  </a:t>
            </a:r>
            <a:r>
              <a:rPr lang="en-US" sz="1800" b="1" u="sng" strike="noStrike" spc="-1">
                <a:solidFill>
                  <a:schemeClr val="accent6">
                    <a:lumMod val="50000"/>
                  </a:schemeClr>
                </a:solidFill>
                <a:uFillTx/>
                <a:latin typeface="Calibri"/>
                <a:ea typeface="DejaVu Sans"/>
                <a:hlinkClick r:id="rId30"/>
              </a:rPr>
              <a:t>Bitrequest.io </a:t>
            </a:r>
            <a:r>
              <a:rPr lang="en-US" sz="1800" b="1" strike="noStrike" spc="-1">
                <a:solidFill>
                  <a:schemeClr val="accent6">
                    <a:lumMod val="50000"/>
                  </a:schemeClr>
                </a:solidFill>
                <a:latin typeface="Calibri"/>
                <a:ea typeface="DejaVu Sans"/>
              </a:rPr>
              <a:t>: </a:t>
            </a:r>
            <a:r>
              <a:rPr lang="fr-FR" sz="1800" b="0" strike="noStrike" spc="-1">
                <a:solidFill>
                  <a:srgbClr val="262626"/>
                </a:solidFill>
                <a:latin typeface="Calibri"/>
                <a:ea typeface="DejaVu Sans"/>
              </a:rPr>
              <a:t>for your employee (easy accounting)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ZoneTexte 129"/>
          <p:cNvSpPr/>
          <p:nvPr/>
        </p:nvSpPr>
        <p:spPr>
          <a:xfrm>
            <a:off x="9156960" y="11967840"/>
            <a:ext cx="1815480" cy="28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3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@SortieDeBanque</a:t>
            </a:r>
            <a:endParaRPr lang="fr-FR" sz="13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Image 22"/>
          <p:cNvPicPr/>
          <p:nvPr/>
        </p:nvPicPr>
        <p:blipFill>
          <a:blip r:embed="rId31"/>
          <a:stretch/>
        </p:blipFill>
        <p:spPr>
          <a:xfrm>
            <a:off x="13861080" y="1179000"/>
            <a:ext cx="1385280" cy="1385280"/>
          </a:xfrm>
          <a:prstGeom prst="rect">
            <a:avLst/>
          </a:prstGeom>
          <a:ln w="0">
            <a:noFill/>
          </a:ln>
        </p:spPr>
      </p:pic>
      <p:sp>
        <p:nvSpPr>
          <p:cNvPr id="108" name="ZoneTexte 29"/>
          <p:cNvSpPr/>
          <p:nvPr/>
        </p:nvSpPr>
        <p:spPr>
          <a:xfrm>
            <a:off x="15277533" y="1193734"/>
            <a:ext cx="3418920" cy="136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800" b="1" strike="noStrike" spc="-1">
                <a:solidFill>
                  <a:srgbClr val="FFFFFF"/>
                </a:solidFill>
                <a:latin typeface="Calibri"/>
                <a:ea typeface="DejaVu Sans"/>
              </a:rPr>
              <a:t>Collective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600" b="1" strike="noStrike" spc="-1">
                <a:solidFill>
                  <a:srgbClr val="FFFFFF"/>
                </a:solidFill>
                <a:latin typeface="Calibri"/>
                <a:ea typeface="DejaVu Sans"/>
              </a:rPr>
              <a:t>Bank exit</a:t>
            </a:r>
            <a:endParaRPr lang="fr-FR" sz="5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ZoneTexte 102"/>
          <p:cNvSpPr/>
          <p:nvPr/>
        </p:nvSpPr>
        <p:spPr>
          <a:xfrm>
            <a:off x="4271400" y="10574820"/>
            <a:ext cx="6811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✔️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0" name="Groupe 34"/>
          <p:cNvGrpSpPr/>
          <p:nvPr/>
        </p:nvGrpSpPr>
        <p:grpSpPr>
          <a:xfrm>
            <a:off x="7188120" y="9394200"/>
            <a:ext cx="5988600" cy="664200"/>
            <a:chOff x="7188120" y="9394200"/>
            <a:chExt cx="5988600" cy="664200"/>
          </a:xfrm>
        </p:grpSpPr>
        <p:sp>
          <p:nvSpPr>
            <p:cNvPr id="111" name="Rectangle : coins arrondis 33"/>
            <p:cNvSpPr/>
            <p:nvPr/>
          </p:nvSpPr>
          <p:spPr>
            <a:xfrm>
              <a:off x="7188120" y="9394200"/>
              <a:ext cx="5748480" cy="664200"/>
            </a:xfrm>
            <a:prstGeom prst="roundRect">
              <a:avLst>
                <a:gd name="adj" fmla="val 24649"/>
              </a:avLst>
            </a:prstGeom>
            <a:solidFill>
              <a:srgbClr val="EEF8E8">
                <a:alpha val="80000"/>
              </a:srgbClr>
            </a:solidFill>
            <a:ln>
              <a:solidFill>
                <a:srgbClr val="C5E0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sp>
          <p:nvSpPr>
            <p:cNvPr id="112" name="ZoneTexte 32"/>
            <p:cNvSpPr/>
            <p:nvPr/>
          </p:nvSpPr>
          <p:spPr>
            <a:xfrm>
              <a:off x="7309080" y="9519480"/>
              <a:ext cx="5867640" cy="42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100" b="1" strike="noStrike" spc="-1">
                  <a:solidFill>
                    <a:srgbClr val="3B3838"/>
                  </a:solidFill>
                  <a:latin typeface="Arial"/>
                  <a:ea typeface="DejaVu Sans"/>
                </a:rPr>
                <a:t>Contact </a:t>
              </a:r>
              <a:r>
                <a:rPr lang="en-US" sz="1800" b="1" strike="noStrike" spc="-1">
                  <a:solidFill>
                    <a:srgbClr val="3B3838"/>
                  </a:solidFill>
                  <a:latin typeface="Arial"/>
                  <a:ea typeface="DejaVu Sans"/>
                </a:rPr>
                <a:t>:</a:t>
              </a:r>
              <a:r>
                <a:rPr lang="en-US" sz="18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r>
                <a:rPr lang="en-US" sz="2200" b="1" strike="noStrike" spc="-1">
                  <a:solidFill>
                    <a:schemeClr val="accent6">
                      <a:lumMod val="50000"/>
                    </a:schemeClr>
                  </a:solidFill>
                  <a:latin typeface="Arial"/>
                  <a:ea typeface="DejaVu Sans"/>
                </a:rPr>
                <a:t>sortiedebanque@tutamail.com</a:t>
              </a:r>
              <a:endParaRPr lang="fr-FR" sz="2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3" name="ZoneTexte 14"/>
          <p:cNvSpPr/>
          <p:nvPr/>
        </p:nvSpPr>
        <p:spPr>
          <a:xfrm>
            <a:off x="1698840" y="12075840"/>
            <a:ext cx="32648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46464A"/>
                </a:solidFill>
                <a:latin typeface="Inter"/>
                <a:ea typeface="DejaVu Sans"/>
              </a:rPr>
              <a:t>• </a:t>
            </a:r>
            <a:r>
              <a:rPr lang="fr-FR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Extension</a:t>
            </a: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Wordpress/Shopify.., or 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4" name="Groupe 35"/>
          <p:cNvGrpSpPr/>
          <p:nvPr/>
        </p:nvGrpSpPr>
        <p:grpSpPr>
          <a:xfrm>
            <a:off x="285840" y="187200"/>
            <a:ext cx="5807880" cy="6428520"/>
            <a:chOff x="285840" y="187200"/>
            <a:chExt cx="5807880" cy="6428520"/>
          </a:xfrm>
        </p:grpSpPr>
        <p:sp>
          <p:nvSpPr>
            <p:cNvPr id="115" name="Rectangle : coins arrondis 39"/>
            <p:cNvSpPr/>
            <p:nvPr/>
          </p:nvSpPr>
          <p:spPr>
            <a:xfrm>
              <a:off x="301320" y="187200"/>
              <a:ext cx="5765040" cy="6428520"/>
            </a:xfrm>
            <a:prstGeom prst="roundRect">
              <a:avLst>
                <a:gd name="adj" fmla="val 4689"/>
              </a:avLst>
            </a:prstGeom>
            <a:solidFill>
              <a:srgbClr val="EEF8E8">
                <a:alpha val="80000"/>
              </a:srgbClr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sp>
          <p:nvSpPr>
            <p:cNvPr id="116" name="ZoneTexte 41"/>
            <p:cNvSpPr/>
            <p:nvPr/>
          </p:nvSpPr>
          <p:spPr>
            <a:xfrm>
              <a:off x="285840" y="290520"/>
              <a:ext cx="3831840" cy="60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fr-FR" sz="3400" b="1" strike="noStrike" spc="-1">
                  <a:solidFill>
                    <a:schemeClr val="accent2"/>
                  </a:solidFill>
                  <a:latin typeface="Calibri"/>
                  <a:ea typeface="DejaVu Sans"/>
                </a:rPr>
                <a:t>How to accept</a:t>
              </a:r>
              <a:endParaRPr lang="fr-FR" sz="3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17" name="Graphique 60"/>
            <p:cNvPicPr/>
            <p:nvPr/>
          </p:nvPicPr>
          <p:blipFill>
            <a:blip r:embed="rId32"/>
            <a:stretch/>
          </p:blipFill>
          <p:spPr>
            <a:xfrm>
              <a:off x="4149360" y="326520"/>
              <a:ext cx="1603800" cy="424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8" name="ZoneTexte 43"/>
            <p:cNvSpPr/>
            <p:nvPr/>
          </p:nvSpPr>
          <p:spPr>
            <a:xfrm>
              <a:off x="866880" y="4919760"/>
              <a:ext cx="34506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2000" b="0" i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And hide them well </a:t>
              </a:r>
              <a:r>
                <a:rPr lang="fr-FR" sz="1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😉</a:t>
              </a:r>
              <a:endParaRPr lang="fr-FR" sz="19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19" name="Image 48"/>
            <p:cNvPicPr/>
            <p:nvPr/>
          </p:nvPicPr>
          <p:blipFill>
            <a:blip r:embed="rId33"/>
            <a:stretch/>
          </p:blipFill>
          <p:spPr>
            <a:xfrm>
              <a:off x="1436400" y="1492920"/>
              <a:ext cx="956160" cy="94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0" name="ZoneTexte 116"/>
            <p:cNvSpPr/>
            <p:nvPr/>
          </p:nvSpPr>
          <p:spPr>
            <a:xfrm>
              <a:off x="2123640" y="1652760"/>
              <a:ext cx="3050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fr-FR" sz="2800" b="1" u="sng" strike="noStrike" spc="-1">
                  <a:solidFill>
                    <a:schemeClr val="accent5">
                      <a:lumMod val="50000"/>
                    </a:schemeClr>
                  </a:solidFill>
                  <a:uFillTx/>
                  <a:latin typeface="Calibri"/>
                  <a:ea typeface="DejaVu Sans"/>
                </a:rPr>
                <a:t>CakeWallet.com</a:t>
              </a:r>
              <a:endParaRPr lang="fr-FR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ZoneTexte 49"/>
            <p:cNvSpPr/>
            <p:nvPr/>
          </p:nvSpPr>
          <p:spPr>
            <a:xfrm>
              <a:off x="521280" y="965520"/>
              <a:ext cx="4000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2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1</a:t>
              </a:r>
              <a:r>
                <a:rPr lang="fr-FR" sz="22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. Download the app </a:t>
              </a:r>
              <a:endParaRPr lang="fr-FR" sz="2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" name="ZoneTexte 50"/>
            <p:cNvSpPr/>
            <p:nvPr/>
          </p:nvSpPr>
          <p:spPr>
            <a:xfrm>
              <a:off x="2009160" y="3041280"/>
              <a:ext cx="3693600" cy="100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2000" b="1" strike="noStrike" spc="-1">
                  <a:solidFill>
                    <a:srgbClr val="000000"/>
                  </a:solidFill>
                  <a:latin typeface="Wingdings"/>
                  <a:ea typeface="DejaVu Sans"/>
                </a:rPr>
                <a:t></a:t>
              </a:r>
              <a:r>
                <a:rPr lang="fr-FR" sz="20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  15-minute video tutorial</a:t>
              </a:r>
              <a:br>
                <a:rPr sz="2000"/>
              </a:br>
              <a:r>
                <a:rPr lang="fr-FR" sz="20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By choosing </a:t>
              </a:r>
              <a:r>
                <a:rPr lang="fr-FR" sz="20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Monero, "</a:t>
              </a:r>
              <a:r>
                <a:rPr lang="fr-FR" sz="2000" b="0" strike="noStrike" spc="-1">
                  <a:solidFill>
                    <a:schemeClr val="accent6">
                      <a:lumMod val="50000"/>
                    </a:schemeClr>
                  </a:solidFill>
                  <a:latin typeface="Calibri"/>
                  <a:ea typeface="DejaVu Sans"/>
                </a:rPr>
                <a:t>Héritage</a:t>
              </a:r>
              <a:r>
                <a:rPr lang="fr-FR" sz="20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 </a:t>
              </a:r>
              <a:r>
                <a:rPr lang="fr-FR" sz="2000" b="1" strike="noStrike" spc="-1">
                  <a:solidFill>
                    <a:schemeClr val="accent6">
                      <a:lumMod val="50000"/>
                    </a:schemeClr>
                  </a:solidFill>
                  <a:latin typeface="Calibri"/>
                  <a:ea typeface="DejaVu Sans"/>
                </a:rPr>
                <a:t>25</a:t>
              </a:r>
              <a:r>
                <a:rPr lang="fr-FR" sz="2000" b="0" strike="noStrike" spc="-1">
                  <a:solidFill>
                    <a:schemeClr val="accent6">
                      <a:lumMod val="50000"/>
                    </a:schemeClr>
                  </a:solidFill>
                  <a:latin typeface="Calibri"/>
                  <a:ea typeface="DejaVu Sans"/>
                </a:rPr>
                <a:t> seed</a:t>
              </a:r>
              <a:r>
                <a:rPr lang="fr-FR" sz="20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" and not Polyseed (</a:t>
              </a:r>
              <a:r>
                <a:rPr lang="fr-FR" sz="2000" b="0" strike="noStrike" spc="-1">
                  <a:solidFill>
                    <a:srgbClr val="C00000"/>
                  </a:solidFill>
                  <a:latin typeface="Calibri"/>
                  <a:ea typeface="DejaVu Sans"/>
                </a:rPr>
                <a:t>16</a:t>
              </a:r>
              <a:r>
                <a:rPr lang="fr-FR" sz="20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) </a:t>
              </a:r>
              <a:endParaRPr lang="fr-FR" sz="2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ZoneTexte 52"/>
            <p:cNvSpPr/>
            <p:nvPr/>
          </p:nvSpPr>
          <p:spPr>
            <a:xfrm>
              <a:off x="545400" y="2543760"/>
              <a:ext cx="4000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2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2</a:t>
              </a:r>
              <a:r>
                <a:rPr lang="fr-FR" sz="22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. Create a wallet</a:t>
              </a:r>
              <a:endParaRPr lang="fr-FR" sz="2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ZoneTexte 122"/>
            <p:cNvSpPr/>
            <p:nvPr/>
          </p:nvSpPr>
          <p:spPr>
            <a:xfrm>
              <a:off x="564120" y="4144320"/>
              <a:ext cx="4000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2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3</a:t>
              </a:r>
              <a:r>
                <a:rPr lang="fr-FR" sz="22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. Write down your 25 keywords</a:t>
              </a:r>
              <a:endParaRPr lang="fr-FR" sz="2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5" name="ZoneTexte 123"/>
            <p:cNvSpPr/>
            <p:nvPr/>
          </p:nvSpPr>
          <p:spPr>
            <a:xfrm>
              <a:off x="871560" y="4565520"/>
              <a:ext cx="50068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20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On paper or metal,not on computer or phone!</a:t>
              </a:r>
              <a:endParaRPr lang="fr-FR" sz="2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6" name="ZoneTexte 124"/>
            <p:cNvSpPr/>
            <p:nvPr/>
          </p:nvSpPr>
          <p:spPr>
            <a:xfrm>
              <a:off x="583200" y="5350320"/>
              <a:ext cx="5510520" cy="113731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2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4</a:t>
              </a:r>
              <a:r>
                <a:rPr lang="fr-FR" sz="22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. To buy some Monero as a customer ?</a:t>
              </a:r>
              <a:br>
                <a:rPr sz="2200"/>
              </a:br>
              <a:r>
                <a:rPr lang="fr-FR" sz="22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     « Buy » button </a:t>
              </a:r>
              <a:r>
                <a:rPr lang="fr-FR" sz="220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then</a:t>
              </a:r>
              <a:r>
                <a:rPr lang="fr-FR" sz="22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 DFX Connect</a:t>
              </a:r>
              <a:br>
                <a:rPr sz="2200"/>
              </a:br>
              <a:r>
                <a:rPr lang="fr-FR" sz="22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     - if unavailable use </a:t>
              </a:r>
              <a:r>
                <a:rPr lang="fr-FR" sz="22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RetoSwap.com</a:t>
              </a:r>
              <a:r>
                <a:rPr lang="fr-FR" sz="22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, free !</a:t>
              </a:r>
              <a:endParaRPr lang="fr-FR" sz="2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27" name="Image 54">
              <a:hlinkClick r:id="rId34"/>
            </p:cNvPr>
            <p:cNvPicPr/>
            <p:nvPr/>
          </p:nvPicPr>
          <p:blipFill>
            <a:blip r:embed="rId35"/>
            <a:stretch/>
          </p:blipFill>
          <p:spPr>
            <a:xfrm>
              <a:off x="891720" y="3030480"/>
              <a:ext cx="1072440" cy="106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8" name="ZoneTexte 55">
              <a:hlinkClick r:id="rId34"/>
            </p:cNvPr>
            <p:cNvSpPr/>
            <p:nvPr/>
          </p:nvSpPr>
          <p:spPr>
            <a:xfrm>
              <a:off x="4784356" y="5653318"/>
              <a:ext cx="9244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✔️</a:t>
              </a:r>
              <a:endParaRPr lang="fr-FR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29" name="Image 57">
              <a:hlinkClick r:id="rId34"/>
            </p:cNvPr>
            <p:cNvPicPr/>
            <p:nvPr/>
          </p:nvPicPr>
          <p:blipFill>
            <a:blip r:embed="rId27"/>
            <a:stretch/>
          </p:blipFill>
          <p:spPr>
            <a:xfrm>
              <a:off x="4202640" y="2513160"/>
              <a:ext cx="448200" cy="4467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30" name="Groupe 62"/>
            <p:cNvGrpSpPr/>
            <p:nvPr/>
          </p:nvGrpSpPr>
          <p:grpSpPr>
            <a:xfrm>
              <a:off x="3083040" y="2502720"/>
              <a:ext cx="493920" cy="606960"/>
              <a:chOff x="3083040" y="2502720"/>
              <a:chExt cx="493920" cy="606960"/>
            </a:xfrm>
          </p:grpSpPr>
          <p:sp>
            <p:nvSpPr>
              <p:cNvPr id="131" name="Ellipse 71"/>
              <p:cNvSpPr/>
              <p:nvPr/>
            </p:nvSpPr>
            <p:spPr>
              <a:xfrm>
                <a:off x="3120840" y="2701800"/>
                <a:ext cx="418320" cy="40788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lt1"/>
                  </a:solidFill>
                  <a:latin typeface="Calibri"/>
                  <a:ea typeface="DejaVu Sans"/>
                </a:endParaRPr>
              </a:p>
            </p:txBody>
          </p:sp>
          <p:pic>
            <p:nvPicPr>
              <p:cNvPr id="132" name="Picture 2" descr="Logo, logos, monero icon - Free download on Iconfinder"/>
              <p:cNvPicPr/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3083040" y="2502720"/>
                <a:ext cx="493920" cy="4752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33" name="ZoneTexte 63">
              <a:hlinkClick r:id="rId34"/>
            </p:cNvPr>
            <p:cNvSpPr/>
            <p:nvPr/>
          </p:nvSpPr>
          <p:spPr>
            <a:xfrm>
              <a:off x="3514320" y="2575440"/>
              <a:ext cx="840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18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et/ou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34" name="Image 68">
              <a:hlinkClick r:id="rId34"/>
            </p:cNvPr>
            <p:cNvPicPr/>
            <p:nvPr/>
          </p:nvPicPr>
          <p:blipFill>
            <a:blip r:embed="rId36"/>
            <a:stretch/>
          </p:blipFill>
          <p:spPr>
            <a:xfrm>
              <a:off x="4146120" y="876960"/>
              <a:ext cx="1551240" cy="49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5" name="ZoneTexte 69">
              <a:hlinkClick r:id="rId34"/>
            </p:cNvPr>
            <p:cNvSpPr/>
            <p:nvPr/>
          </p:nvSpPr>
          <p:spPr>
            <a:xfrm>
              <a:off x="4916880" y="667800"/>
              <a:ext cx="581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1800" b="0" strike="noStrike" spc="-1">
                  <a:solidFill>
                    <a:srgbClr val="404040"/>
                  </a:solidFill>
                  <a:latin typeface="Calibri"/>
                  <a:ea typeface="DejaVu Sans"/>
                </a:rPr>
                <a:t>&amp;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36" name="Groupe 89"/>
          <p:cNvGrpSpPr/>
          <p:nvPr/>
        </p:nvGrpSpPr>
        <p:grpSpPr>
          <a:xfrm>
            <a:off x="310680" y="6791760"/>
            <a:ext cx="5729400" cy="2983320"/>
            <a:chOff x="310680" y="6791760"/>
            <a:chExt cx="5729400" cy="2983320"/>
          </a:xfrm>
        </p:grpSpPr>
        <p:grpSp>
          <p:nvGrpSpPr>
            <p:cNvPr id="137" name="Groupe 85"/>
            <p:cNvGrpSpPr/>
            <p:nvPr/>
          </p:nvGrpSpPr>
          <p:grpSpPr>
            <a:xfrm>
              <a:off x="310680" y="6806160"/>
              <a:ext cx="5729400" cy="2968920"/>
              <a:chOff x="310680" y="6806160"/>
              <a:chExt cx="5729400" cy="2968920"/>
            </a:xfrm>
          </p:grpSpPr>
          <p:sp>
            <p:nvSpPr>
              <p:cNvPr id="138" name="Rectangle : coins arrondis 131"/>
              <p:cNvSpPr/>
              <p:nvPr/>
            </p:nvSpPr>
            <p:spPr>
              <a:xfrm>
                <a:off x="310680" y="6806160"/>
                <a:ext cx="5729400" cy="2968920"/>
              </a:xfrm>
              <a:prstGeom prst="roundRect">
                <a:avLst>
                  <a:gd name="adj" fmla="val 4689"/>
                </a:avLst>
              </a:prstGeom>
              <a:solidFill>
                <a:srgbClr val="EEF8E8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lt1"/>
                  </a:solidFill>
                  <a:latin typeface="Calibri"/>
                  <a:ea typeface="DejaVu Sans"/>
                </a:endParaRPr>
              </a:p>
            </p:txBody>
          </p:sp>
          <p:sp>
            <p:nvSpPr>
              <p:cNvPr id="139" name="ZoneTexte 11"/>
              <p:cNvSpPr/>
              <p:nvPr/>
            </p:nvSpPr>
            <p:spPr>
              <a:xfrm>
                <a:off x="462240" y="7327800"/>
                <a:ext cx="5452920" cy="2421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00000"/>
                  </a:lnSpc>
                  <a:buClr>
                    <a:srgbClr val="262626"/>
                  </a:buClr>
                  <a:buFont typeface="Arial"/>
                  <a:buChar char="•"/>
                </a:pPr>
                <a:r>
                  <a:rPr lang="fr-FR" sz="2000" b="1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Bank-exit.org </a:t>
                </a:r>
                <a:r>
                  <a:rPr lang="fr-FR" sz="2000" b="0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: map and free grocery !</a:t>
                </a:r>
                <a:endParaRPr lang="fr-FR" sz="2000" b="0" strike="noStrike" spc="-1">
                  <a:solidFill>
                    <a:srgbClr val="000000"/>
                  </a:solidFill>
                  <a:latin typeface="Arial"/>
                </a:endParaRPr>
              </a:p>
              <a:p>
                <a:pPr marL="343080" indent="-343080">
                  <a:lnSpc>
                    <a:spcPct val="100000"/>
                  </a:lnSpc>
                  <a:buClr>
                    <a:srgbClr val="262626"/>
                  </a:buClr>
                  <a:buFont typeface="Arial"/>
                  <a:buChar char="•"/>
                </a:pPr>
                <a:r>
                  <a:rPr lang="fr-FR" sz="2000" b="1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Yo-crypto.com </a:t>
                </a:r>
                <a:r>
                  <a:rPr lang="fr-FR" sz="2000" b="0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: IT products</a:t>
                </a:r>
                <a:endParaRPr lang="fr-FR" sz="2000" b="0" strike="noStrike" spc="-1">
                  <a:solidFill>
                    <a:srgbClr val="000000"/>
                  </a:solidFill>
                  <a:latin typeface="Arial"/>
                </a:endParaRPr>
              </a:p>
              <a:p>
                <a:pPr marL="343080" indent="-343080">
                  <a:lnSpc>
                    <a:spcPct val="100000"/>
                  </a:lnSpc>
                  <a:buClr>
                    <a:srgbClr val="262626"/>
                  </a:buClr>
                  <a:buFont typeface="Arial"/>
                  <a:buChar char="•"/>
                </a:pPr>
                <a:r>
                  <a:rPr lang="fr-FR" sz="2000" b="1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Bitrefill.com</a:t>
                </a:r>
                <a:r>
                  <a:rPr lang="fr-FR" sz="2000" b="0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 : carrefour gift cards, Darty...</a:t>
                </a:r>
                <a:endParaRPr lang="fr-FR" sz="2000" b="0" strike="noStrike" spc="-1">
                  <a:solidFill>
                    <a:srgbClr val="000000"/>
                  </a:solidFill>
                  <a:latin typeface="Arial"/>
                </a:endParaRPr>
              </a:p>
              <a:p>
                <a:pPr marL="343080" indent="-343080">
                  <a:lnSpc>
                    <a:spcPct val="100000"/>
                  </a:lnSpc>
                  <a:buClr>
                    <a:srgbClr val="262626"/>
                  </a:buClr>
                  <a:buFont typeface="Arial"/>
                  <a:buChar char="•"/>
                </a:pPr>
                <a:r>
                  <a:rPr lang="fr-FR" sz="2000" b="1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Monezon.com</a:t>
                </a:r>
                <a:r>
                  <a:rPr lang="fr-FR" sz="2000" b="0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 : Amazon in Monero</a:t>
                </a:r>
                <a:endParaRPr lang="fr-FR" sz="2000" b="0" strike="noStrike" spc="-1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fr-FR" sz="1500" b="0" strike="noStrike" spc="-1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fr-FR" sz="1800" b="0" strike="noStrike" spc="-1">
                    <a:solidFill>
                      <a:srgbClr val="46464A"/>
                    </a:solidFill>
                    <a:latin typeface="Inter"/>
                    <a:ea typeface="DejaVu Sans"/>
                  </a:rPr>
                  <a:t>• </a:t>
                </a:r>
                <a:r>
                  <a:rPr lang="fr-FR" sz="1600" b="0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    </a:t>
                </a:r>
                <a:r>
                  <a:rPr lang="fr-FR" sz="2000" b="1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Pay your charges with rebilling </a:t>
                </a:r>
                <a:r>
                  <a:rPr lang="fr-FR" sz="1800" b="0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Bitcoin </a:t>
                </a:r>
                <a:r>
                  <a:rPr lang="fr-FR" sz="1400" b="0" strike="noStrike" spc="-1">
                    <a:solidFill>
                      <a:srgbClr val="262626"/>
                    </a:solidFill>
                    <a:latin typeface="Wingdings"/>
                    <a:ea typeface="DejaVu Sans"/>
                  </a:rPr>
                  <a:t></a:t>
                </a:r>
                <a:r>
                  <a:rPr lang="fr-FR" sz="1800" b="0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 €</a:t>
                </a:r>
                <a:br>
                  <a:rPr sz="1800"/>
                </a:br>
                <a:r>
                  <a:rPr lang="fr-FR" sz="1800" b="0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        (MtPelerin.com or BullBitcoin.com)</a:t>
                </a:r>
                <a:endParaRPr lang="fr-FR" sz="1800" b="0" strike="noStrike" spc="-1">
                  <a:solidFill>
                    <a:srgbClr val="000000"/>
                  </a:solidFill>
                  <a:latin typeface="Arial"/>
                </a:endParaRPr>
              </a:p>
              <a:p>
                <a:pPr marL="343080" indent="-343080">
                  <a:lnSpc>
                    <a:spcPct val="100000"/>
                  </a:lnSpc>
                  <a:buClr>
                    <a:srgbClr val="262626"/>
                  </a:buClr>
                  <a:buFont typeface="Arial"/>
                  <a:buChar char="•"/>
                </a:pPr>
                <a:r>
                  <a:rPr lang="fr-FR" sz="2000" b="1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Pay your employees and service providers</a:t>
                </a:r>
                <a:r>
                  <a:rPr lang="fr-FR" sz="2000" b="0" strike="noStrike" spc="-1">
                    <a:solidFill>
                      <a:srgbClr val="262626"/>
                    </a:solidFill>
                    <a:latin typeface="Calibri"/>
                    <a:ea typeface="DejaVu Sans"/>
                  </a:rPr>
                  <a:t> !</a:t>
                </a:r>
                <a:endParaRPr lang="fr-FR" sz="20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40" name="ZoneTexte 6"/>
            <p:cNvSpPr/>
            <p:nvPr/>
          </p:nvSpPr>
          <p:spPr>
            <a:xfrm>
              <a:off x="802440" y="6791760"/>
              <a:ext cx="45169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2800" b="1" strike="noStrike" spc="-1">
                  <a:solidFill>
                    <a:schemeClr val="accent2"/>
                  </a:solidFill>
                  <a:latin typeface="Calibri"/>
                  <a:ea typeface="DejaVu Sans"/>
                </a:rPr>
                <a:t>To spend :</a:t>
              </a:r>
              <a:endParaRPr lang="fr-FR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1" name="Groupe 36"/>
          <p:cNvGrpSpPr/>
          <p:nvPr/>
        </p:nvGrpSpPr>
        <p:grpSpPr>
          <a:xfrm>
            <a:off x="6896520" y="10888200"/>
            <a:ext cx="2074680" cy="931320"/>
            <a:chOff x="6896520" y="10888200"/>
            <a:chExt cx="2074680" cy="931320"/>
          </a:xfrm>
        </p:grpSpPr>
        <p:sp>
          <p:nvSpPr>
            <p:cNvPr id="142" name="Rectangle : coins arrondis 56"/>
            <p:cNvSpPr/>
            <p:nvPr/>
          </p:nvSpPr>
          <p:spPr>
            <a:xfrm>
              <a:off x="6896520" y="10888200"/>
              <a:ext cx="2074680" cy="931320"/>
            </a:xfrm>
            <a:prstGeom prst="roundRect">
              <a:avLst>
                <a:gd name="adj" fmla="val 24649"/>
              </a:avLst>
            </a:prstGeom>
            <a:solidFill>
              <a:srgbClr val="EEF8E8">
                <a:alpha val="80000"/>
              </a:srgbClr>
            </a:solidFill>
            <a:ln>
              <a:solidFill>
                <a:srgbClr val="C5E0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sp>
          <p:nvSpPr>
            <p:cNvPr id="143" name="ZoneTexte 58"/>
            <p:cNvSpPr/>
            <p:nvPr/>
          </p:nvSpPr>
          <p:spPr>
            <a:xfrm>
              <a:off x="6991200" y="10989000"/>
              <a:ext cx="1923120" cy="72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100" b="0" strike="noStrike" spc="-1">
                  <a:solidFill>
                    <a:srgbClr val="3B3838"/>
                  </a:solidFill>
                  <a:latin typeface="Arial"/>
                  <a:ea typeface="DejaVu Sans"/>
                </a:rPr>
                <a:t>Website :</a:t>
              </a:r>
              <a:br>
                <a:rPr sz="2100"/>
              </a:br>
              <a:r>
                <a:rPr lang="en-US" sz="2100" b="1" strike="noStrike" spc="-1">
                  <a:solidFill>
                    <a:srgbClr val="3B3838"/>
                  </a:solidFill>
                  <a:latin typeface="Arial"/>
                  <a:ea typeface="DejaVu Sans"/>
                </a:rPr>
                <a:t>bank-exit.org</a:t>
              </a:r>
              <a:endParaRPr lang="fr-FR" sz="2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Connecteur droit 4"/>
          <p:cNvCxnSpPr/>
          <p:nvPr/>
        </p:nvCxnSpPr>
        <p:spPr>
          <a:xfrm>
            <a:off x="6629400" y="0"/>
            <a:ext cx="720" cy="13716720"/>
          </a:xfrm>
          <a:prstGeom prst="straightConnector1">
            <a:avLst/>
          </a:prstGeom>
          <a:ln w="0">
            <a:solidFill>
              <a:srgbClr val="BFBFBF"/>
            </a:solidFill>
          </a:ln>
        </p:spPr>
      </p:cxnSp>
      <p:cxnSp>
        <p:nvCxnSpPr>
          <p:cNvPr id="145" name="Connecteur droit 5"/>
          <p:cNvCxnSpPr/>
          <p:nvPr/>
        </p:nvCxnSpPr>
        <p:spPr>
          <a:xfrm>
            <a:off x="13639320" y="0"/>
            <a:ext cx="720" cy="13716720"/>
          </a:xfrm>
          <a:prstGeom prst="straightConnector1">
            <a:avLst/>
          </a:prstGeom>
          <a:ln w="0">
            <a:solidFill>
              <a:srgbClr val="BFBFBF"/>
            </a:solidFill>
          </a:ln>
        </p:spPr>
      </p:cxnSp>
      <p:sp>
        <p:nvSpPr>
          <p:cNvPr id="146" name="ZoneTexte 10"/>
          <p:cNvSpPr/>
          <p:nvPr/>
        </p:nvSpPr>
        <p:spPr>
          <a:xfrm>
            <a:off x="84600" y="236520"/>
            <a:ext cx="64126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600" b="1" strike="noStrike" spc="-1">
                <a:solidFill>
                  <a:schemeClr val="accent2"/>
                </a:solidFill>
                <a:latin typeface="Calibri"/>
                <a:ea typeface="DejaVu Sans"/>
              </a:rPr>
              <a:t>Why Bitcoin et Monero ? 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ZoneTexte 14"/>
          <p:cNvSpPr/>
          <p:nvPr/>
        </p:nvSpPr>
        <p:spPr>
          <a:xfrm>
            <a:off x="7263720" y="12119040"/>
            <a:ext cx="382644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Beekeepers, farmers, doctors, bars, pancakes store ,restaurants  ... 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ZoneTexte 3"/>
          <p:cNvSpPr/>
          <p:nvPr/>
        </p:nvSpPr>
        <p:spPr>
          <a:xfrm>
            <a:off x="135720" y="13341960"/>
            <a:ext cx="7977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i="1" strike="noStrike" spc="-1">
                <a:solidFill>
                  <a:srgbClr val="808080"/>
                </a:solidFill>
                <a:latin typeface="Calibri"/>
                <a:ea typeface="DejaVu Sans"/>
              </a:rPr>
              <a:t>p.1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ZoneTexte 7"/>
          <p:cNvSpPr/>
          <p:nvPr/>
        </p:nvSpPr>
        <p:spPr>
          <a:xfrm>
            <a:off x="6881040" y="13338000"/>
            <a:ext cx="9939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i="1" strike="noStrike" spc="-1">
                <a:solidFill>
                  <a:srgbClr val="808080"/>
                </a:solidFill>
                <a:latin typeface="Calibri"/>
                <a:ea typeface="DejaVu Sans"/>
              </a:rPr>
              <a:t>p.2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ZoneTexte 8"/>
          <p:cNvSpPr/>
          <p:nvPr/>
        </p:nvSpPr>
        <p:spPr>
          <a:xfrm>
            <a:off x="13775040" y="13312080"/>
            <a:ext cx="9939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i="1" strike="noStrike" spc="-1">
                <a:solidFill>
                  <a:srgbClr val="808080"/>
                </a:solidFill>
                <a:latin typeface="Calibri"/>
                <a:ea typeface="DejaVu Sans"/>
              </a:rPr>
              <a:t>p.3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ZoneTexte 11"/>
          <p:cNvSpPr/>
          <p:nvPr/>
        </p:nvSpPr>
        <p:spPr>
          <a:xfrm>
            <a:off x="685080" y="7094160"/>
            <a:ext cx="4894560" cy="60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400" b="1" strike="noStrike" spc="-1">
                <a:solidFill>
                  <a:schemeClr val="accent2"/>
                </a:solidFill>
                <a:latin typeface="Calibri"/>
                <a:ea typeface="DejaVu Sans"/>
              </a:rPr>
              <a:t>Is the share price volatile? </a:t>
            </a:r>
            <a:endParaRPr lang="fr-FR" sz="3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ZoneTexte 18"/>
          <p:cNvSpPr/>
          <p:nvPr/>
        </p:nvSpPr>
        <p:spPr>
          <a:xfrm>
            <a:off x="7190640" y="253080"/>
            <a:ext cx="5972400" cy="60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400" b="1" strike="noStrike" spc="-1">
                <a:solidFill>
                  <a:schemeClr val="accent2"/>
                </a:solidFill>
                <a:latin typeface="Calibri"/>
                <a:ea typeface="DejaVu Sans"/>
              </a:rPr>
              <a:t>It’s virtual, not palpable ?</a:t>
            </a:r>
            <a:endParaRPr lang="fr-FR" sz="3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ZoneTexte 20"/>
          <p:cNvSpPr/>
          <p:nvPr/>
        </p:nvSpPr>
        <p:spPr>
          <a:xfrm>
            <a:off x="7627320" y="4055040"/>
            <a:ext cx="506088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000" b="1" strike="noStrike" spc="-1">
                <a:solidFill>
                  <a:schemeClr val="accent2"/>
                </a:solidFill>
                <a:latin typeface="Calibri"/>
                <a:ea typeface="DejaVu Sans"/>
              </a:rPr>
              <a:t>Who’s already using it ?</a:t>
            </a:r>
            <a:endParaRPr lang="fr-F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ZoneTexte 22"/>
          <p:cNvSpPr/>
          <p:nvPr/>
        </p:nvSpPr>
        <p:spPr>
          <a:xfrm>
            <a:off x="7257600" y="866520"/>
            <a:ext cx="5813280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Write down your keywords on paper or even a metal plate:your portfolio becomes as tangible as a bar of gold!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ZoneTexte 23"/>
          <p:cNvSpPr/>
          <p:nvPr/>
        </p:nvSpPr>
        <p:spPr>
          <a:xfrm>
            <a:off x="514800" y="7717320"/>
            <a:ext cx="549108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YES, the price of these 2 crypto-currencies is volatile, but – and – so over time. 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ZoneTexte 30"/>
          <p:cNvSpPr/>
          <p:nvPr/>
        </p:nvSpPr>
        <p:spPr>
          <a:xfrm>
            <a:off x="391680" y="5095080"/>
            <a:ext cx="60472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chemeClr val="accent6">
                    <a:lumMod val="75000"/>
                  </a:schemeClr>
                </a:solidFill>
                <a:latin typeface="Calibri"/>
                <a:ea typeface="DejaVu Sans"/>
              </a:rPr>
              <a:t>We need a </a:t>
            </a:r>
            <a:r>
              <a:rPr lang="fr-FR" sz="2400" b="0" strike="noStrike" spc="-1">
                <a:solidFill>
                  <a:schemeClr val="accent6">
                    <a:lumMod val="75000"/>
                  </a:schemeClr>
                </a:solidFill>
                <a:latin typeface="Calibri"/>
                <a:ea typeface="DejaVu Sans"/>
              </a:rPr>
              <a:t>: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548235"/>
              </a:buClr>
              <a:buFont typeface="Calibri Light"/>
              <a:buAutoNum type="arabicPeriod"/>
            </a:pPr>
            <a:r>
              <a:rPr lang="fr-FR" sz="2400" b="0" strike="noStrike" spc="-1">
                <a:solidFill>
                  <a:schemeClr val="accent6">
                    <a:lumMod val="75000"/>
                  </a:schemeClr>
                </a:solidFill>
                <a:latin typeface="Calibri"/>
                <a:ea typeface="DejaVu Sans"/>
              </a:rPr>
              <a:t>Legal tender, convertible into €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548235"/>
              </a:buClr>
              <a:buFont typeface="Calibri Light"/>
              <a:buAutoNum type="arabicPeriod"/>
            </a:pPr>
            <a:r>
              <a:rPr lang="fr-FR" sz="2400" b="0" strike="noStrike" spc="-1">
                <a:solidFill>
                  <a:schemeClr val="accent6">
                    <a:lumMod val="75000"/>
                  </a:schemeClr>
                </a:solidFill>
                <a:latin typeface="Calibri"/>
                <a:ea typeface="DejaVu Sans"/>
              </a:rPr>
              <a:t>Decentralized sovereign incensurable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548235"/>
              </a:buClr>
              <a:buFont typeface="Calibri Light"/>
              <a:buAutoNum type="arabicPeriod"/>
            </a:pPr>
            <a:r>
              <a:rPr lang="fr-FR" sz="2400" b="0" strike="noStrike" spc="-1">
                <a:solidFill>
                  <a:schemeClr val="accent6">
                    <a:lumMod val="75000"/>
                  </a:schemeClr>
                </a:solidFill>
                <a:latin typeface="Calibri"/>
                <a:ea typeface="DejaVu Sans"/>
              </a:rPr>
              <a:t>Quick, simple, collective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548235"/>
              </a:buClr>
              <a:buFont typeface="Calibri Light"/>
              <a:buAutoNum type="arabicPeriod"/>
            </a:pPr>
            <a:r>
              <a:rPr lang="fr-FR" sz="2400" b="0" strike="noStrike" spc="-1">
                <a:solidFill>
                  <a:schemeClr val="accent6">
                    <a:lumMod val="75000"/>
                  </a:schemeClr>
                </a:solidFill>
                <a:latin typeface="Calibri"/>
                <a:ea typeface="DejaVu Sans"/>
              </a:rPr>
              <a:t>If possible untraceable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ZoneTexte 34"/>
          <p:cNvSpPr/>
          <p:nvPr/>
        </p:nvSpPr>
        <p:spPr>
          <a:xfrm>
            <a:off x="372960" y="2174400"/>
            <a:ext cx="5867640" cy="243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Putting an end to abusive bank charges</a:t>
            </a:r>
            <a:endParaRPr lang="fr-FR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Obtain new customers</a:t>
            </a:r>
            <a:endParaRPr lang="fr-FR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Limit inflation and protect your cash flow</a:t>
            </a:r>
            <a:endParaRPr lang="fr-FR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Anticipate the end of cash : these are only 50€ bills left in ATMs...</a:t>
            </a:r>
            <a:endParaRPr lang="fr-FR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 more financing their wars with our money</a:t>
            </a:r>
            <a:endParaRPr lang="fr-FR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Countering the centralized digital euro(CBDC)... </a:t>
            </a:r>
            <a:endParaRPr lang="fr-F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ZoneTexte 51"/>
          <p:cNvSpPr/>
          <p:nvPr/>
        </p:nvSpPr>
        <p:spPr>
          <a:xfrm>
            <a:off x="7612095" y="4868450"/>
            <a:ext cx="5466240" cy="9064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10 % </a:t>
            </a:r>
            <a:r>
              <a:rPr lang="fr-FR" sz="2500" b="0" strike="noStrike" spc="-1">
                <a:solidFill>
                  <a:srgbClr val="000000"/>
                </a:solidFill>
                <a:latin typeface="Calibri"/>
                <a:ea typeface="DejaVu Sans"/>
              </a:rPr>
              <a:t>of people own ‘crypto’ and there are numerous communities</a:t>
            </a:r>
            <a:endParaRPr lang="fr-FR" sz="2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Image 31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1290680" y="12001680"/>
            <a:ext cx="967320" cy="967320"/>
          </a:xfrm>
          <a:prstGeom prst="rect">
            <a:avLst/>
          </a:prstGeom>
          <a:ln w="0">
            <a:noFill/>
          </a:ln>
        </p:spPr>
      </p:pic>
      <p:sp>
        <p:nvSpPr>
          <p:cNvPr id="161" name="ZoneTexte 32"/>
          <p:cNvSpPr/>
          <p:nvPr/>
        </p:nvSpPr>
        <p:spPr>
          <a:xfrm>
            <a:off x="10756440" y="12976200"/>
            <a:ext cx="2067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Bitcoin farm video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Image 37"/>
          <p:cNvPicPr/>
          <p:nvPr/>
        </p:nvPicPr>
        <p:blipFill>
          <a:blip r:embed="rId4"/>
          <a:stretch/>
        </p:blipFill>
        <p:spPr>
          <a:xfrm>
            <a:off x="7674840" y="6005520"/>
            <a:ext cx="3014280" cy="2953440"/>
          </a:xfrm>
          <a:prstGeom prst="rect">
            <a:avLst/>
          </a:prstGeom>
          <a:ln w="0">
            <a:noFill/>
          </a:ln>
          <a:effectLst>
            <a:softEdge rad="31680"/>
          </a:effectLst>
        </p:spPr>
      </p:pic>
      <p:sp>
        <p:nvSpPr>
          <p:cNvPr id="163" name="ZoneTexte 40"/>
          <p:cNvSpPr/>
          <p:nvPr/>
        </p:nvSpPr>
        <p:spPr>
          <a:xfrm>
            <a:off x="622800" y="1050840"/>
            <a:ext cx="5525280" cy="109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These are 2 independant, decentralized crypto-currencies. Bitcoin (BTC) is traceable, while monero is untraceable. For</a:t>
            </a:r>
            <a:r>
              <a:rPr lang="fr-FR" sz="22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 :</a:t>
            </a:r>
            <a:endParaRPr lang="fr-F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ZoneTexte 54"/>
          <p:cNvSpPr/>
          <p:nvPr/>
        </p:nvSpPr>
        <p:spPr>
          <a:xfrm>
            <a:off x="14877720" y="254880"/>
            <a:ext cx="4278960" cy="10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200" b="1" strike="noStrike" spc="-1">
                <a:solidFill>
                  <a:schemeClr val="accent2"/>
                </a:solidFill>
                <a:latin typeface="Calibri"/>
                <a:ea typeface="DejaVu Sans"/>
              </a:rPr>
              <a:t>What are the transaction fees? 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Image 61"/>
          <p:cNvSpPr/>
          <p:nvPr/>
        </p:nvSpPr>
        <p:spPr>
          <a:xfrm>
            <a:off x="7787880" y="9336600"/>
            <a:ext cx="2407320" cy="2594880"/>
          </a:xfrm>
          <a:prstGeom prst="round2DiagRect">
            <a:avLst>
              <a:gd name="adj1" fmla="val 16667"/>
              <a:gd name="adj2" fmla="val 0"/>
            </a:avLst>
          </a:prstGeom>
          <a:blipFill rotWithShape="0">
            <a:blip r:embed="rId5"/>
            <a:srcRect/>
            <a:stretch/>
          </a:blipFill>
          <a:ln w="88900" cap="sq">
            <a:solidFill>
              <a:srgbClr val="FFFFFF"/>
            </a:solidFill>
            <a:miter/>
          </a:ln>
          <a:effectLst>
            <a:outerShdw blurRad="254160" sx="101000" sy="101000" algn="tl" rotWithShape="0">
              <a:srgbClr val="000000">
                <a:alpha val="11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6" name="ZoneTexte 62"/>
          <p:cNvSpPr/>
          <p:nvPr/>
        </p:nvSpPr>
        <p:spPr>
          <a:xfrm>
            <a:off x="14098680" y="4444200"/>
            <a:ext cx="5749920" cy="88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No, if you follow the tuto below you become 100 % souvereign over your money!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fr-FR" sz="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ZoneTexte 63"/>
          <p:cNvSpPr/>
          <p:nvPr/>
        </p:nvSpPr>
        <p:spPr>
          <a:xfrm>
            <a:off x="14278320" y="3859920"/>
            <a:ext cx="56037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600" b="1" strike="noStrike" spc="-1">
                <a:solidFill>
                  <a:schemeClr val="accent2"/>
                </a:solidFill>
                <a:latin typeface="Calibri"/>
                <a:ea typeface="DejaVu Sans"/>
              </a:rPr>
              <a:t>Can they be stolen? 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ZoneTexte 64"/>
          <p:cNvSpPr/>
          <p:nvPr/>
        </p:nvSpPr>
        <p:spPr>
          <a:xfrm>
            <a:off x="14098680" y="5356080"/>
            <a:ext cx="5553360" cy="19990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Monero</a:t>
            </a: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is untraceable, and payments are comparable to cash but are not handled by the ECB.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💡</a:t>
            </a: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lang="fr-FR" sz="20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The US tax authorities are offering 625,000$ to anyone who manages to crack any XMR address !</a:t>
            </a:r>
            <a:endParaRPr lang="fr-FR" sz="2000" b="0" i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Image 68"/>
          <p:cNvSpPr/>
          <p:nvPr/>
        </p:nvSpPr>
        <p:spPr>
          <a:xfrm>
            <a:off x="10694520" y="9336600"/>
            <a:ext cx="2067480" cy="2494800"/>
          </a:xfrm>
          <a:prstGeom prst="round2DiagRect">
            <a:avLst>
              <a:gd name="adj1" fmla="val 16667"/>
              <a:gd name="adj2" fmla="val 0"/>
            </a:avLst>
          </a:prstGeom>
          <a:blipFill rotWithShape="0">
            <a:blip r:embed="rId6"/>
            <a:srcRect/>
            <a:stretch/>
          </a:blipFill>
          <a:ln w="88900" cap="sq">
            <a:solidFill>
              <a:srgbClr val="FFFFFF"/>
            </a:solidFill>
            <a:miter/>
          </a:ln>
          <a:effectLst>
            <a:outerShdw blurRad="254160" sx="101000" sy="101000" algn="tl" rotWithShape="0">
              <a:srgbClr val="000000">
                <a:alpha val="11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0" name="Image 76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r="47281"/>
          <a:stretch/>
        </p:blipFill>
        <p:spPr>
          <a:xfrm>
            <a:off x="9071280" y="2347920"/>
            <a:ext cx="1585080" cy="1319040"/>
          </a:xfrm>
          <a:prstGeom prst="rect">
            <a:avLst/>
          </a:prstGeom>
          <a:ln w="0">
            <a:noFill/>
          </a:ln>
        </p:spPr>
      </p:pic>
      <p:pic>
        <p:nvPicPr>
          <p:cNvPr id="171" name="Image 78"/>
          <p:cNvPicPr/>
          <p:nvPr/>
        </p:nvPicPr>
        <p:blipFill>
          <a:blip r:embed="rId9"/>
          <a:stretch/>
        </p:blipFill>
        <p:spPr>
          <a:xfrm>
            <a:off x="10878840" y="2244960"/>
            <a:ext cx="1437480" cy="13327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72" name="Tableau 18"/>
          <p:cNvGraphicFramePr/>
          <p:nvPr/>
        </p:nvGraphicFramePr>
        <p:xfrm>
          <a:off x="14245560" y="1381680"/>
          <a:ext cx="4846320" cy="2300760"/>
        </p:xfrm>
        <a:graphic>
          <a:graphicData uri="http://schemas.openxmlformats.org/drawingml/2006/table">
            <a:tbl>
              <a:tblPr/>
              <a:tblGrid>
                <a:gridCol w="172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2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Bitcoin</a:t>
                      </a:r>
                      <a:endParaRPr lang="fr-FR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0,20€ to 15€  </a:t>
                      </a:r>
                      <a:r>
                        <a:rPr lang="fr-FR" sz="1800" b="0" u="sng" strike="noStrike" spc="-1">
                          <a:solidFill>
                            <a:srgbClr val="000000"/>
                          </a:solidFill>
                          <a:uFillTx/>
                          <a:latin typeface="Calibri"/>
                        </a:rPr>
                        <a:t>(link)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2400" b="0" strike="noStrike" spc="-1">
                          <a:solidFill>
                            <a:srgbClr val="A6A6A6"/>
                          </a:solidFill>
                          <a:latin typeface="Calibri"/>
                        </a:rPr>
                        <a:t>Bitcoin</a:t>
                      </a:r>
                      <a:endParaRPr lang="fr-FR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2400" b="0" strike="noStrike" spc="-1">
                          <a:solidFill>
                            <a:srgbClr val="A6A6A6"/>
                          </a:solidFill>
                          <a:latin typeface="Calibri"/>
                        </a:rPr>
                        <a:t>Lightning</a:t>
                      </a:r>
                      <a:endParaRPr lang="fr-FR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r-FR" sz="1800" b="0" strike="noStrike" spc="-1">
                          <a:solidFill>
                            <a:srgbClr val="A6A6A6"/>
                          </a:solidFill>
                          <a:latin typeface="Calibri"/>
                        </a:rPr>
                        <a:t>~</a:t>
                      </a:r>
                      <a:r>
                        <a:rPr lang="fr-FR" sz="2000" b="0" strike="noStrike" spc="-1">
                          <a:solidFill>
                            <a:srgbClr val="A6A6A6"/>
                          </a:solidFill>
                          <a:latin typeface="Calibri"/>
                        </a:rPr>
                        <a:t>3€ the 1st time then 0,01€</a:t>
                      </a:r>
                      <a:endParaRPr lang="fr-FR" sz="2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Monero</a:t>
                      </a:r>
                      <a:endParaRPr lang="fr-FR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0,01€ à 0,10€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(link)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3" name="Groupe 85"/>
          <p:cNvGrpSpPr/>
          <p:nvPr/>
        </p:nvGrpSpPr>
        <p:grpSpPr>
          <a:xfrm>
            <a:off x="16449480" y="1708560"/>
            <a:ext cx="2701440" cy="461160"/>
            <a:chOff x="16449480" y="1708560"/>
            <a:chExt cx="2701440" cy="461160"/>
          </a:xfrm>
        </p:grpSpPr>
        <p:sp>
          <p:nvSpPr>
            <p:cNvPr id="174" name="Rectangle 81"/>
            <p:cNvSpPr/>
            <p:nvPr/>
          </p:nvSpPr>
          <p:spPr>
            <a:xfrm>
              <a:off x="16504920" y="1854360"/>
              <a:ext cx="1955880" cy="315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sp>
          <p:nvSpPr>
            <p:cNvPr id="175" name="ZoneTexte 83"/>
            <p:cNvSpPr/>
            <p:nvPr/>
          </p:nvSpPr>
          <p:spPr>
            <a:xfrm>
              <a:off x="18479880" y="1708560"/>
              <a:ext cx="671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20€ 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6" name="Rectangle 84"/>
            <p:cNvSpPr/>
            <p:nvPr/>
          </p:nvSpPr>
          <p:spPr>
            <a:xfrm>
              <a:off x="16449480" y="1852560"/>
              <a:ext cx="1652040" cy="315360"/>
            </a:xfrm>
            <a:prstGeom prst="rect">
              <a:avLst/>
            </a:prstGeom>
            <a:gradFill rotWithShape="0">
              <a:gsLst>
                <a:gs pos="0">
                  <a:srgbClr val="70AD47"/>
                </a:gs>
                <a:gs pos="100000">
                  <a:srgbClr val="FFC000"/>
                </a:gs>
              </a:gsLst>
              <a:lin ang="0"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177" name="Groupe 86"/>
          <p:cNvGrpSpPr/>
          <p:nvPr/>
        </p:nvGrpSpPr>
        <p:grpSpPr>
          <a:xfrm>
            <a:off x="16452720" y="2520720"/>
            <a:ext cx="2577960" cy="363960"/>
            <a:chOff x="16452720" y="2520720"/>
            <a:chExt cx="2577960" cy="363960"/>
          </a:xfrm>
        </p:grpSpPr>
        <p:sp>
          <p:nvSpPr>
            <p:cNvPr id="178" name="Rectangle 87"/>
            <p:cNvSpPr/>
            <p:nvPr/>
          </p:nvSpPr>
          <p:spPr>
            <a:xfrm>
              <a:off x="16455960" y="2607840"/>
              <a:ext cx="1998000" cy="195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sp>
          <p:nvSpPr>
            <p:cNvPr id="179" name="ZoneTexte 88"/>
            <p:cNvSpPr/>
            <p:nvPr/>
          </p:nvSpPr>
          <p:spPr>
            <a:xfrm>
              <a:off x="18467280" y="2520720"/>
              <a:ext cx="5634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1800" b="0" strike="noStrike" spc="-1">
                  <a:solidFill>
                    <a:srgbClr val="A6A6A6"/>
                  </a:solidFill>
                  <a:latin typeface="Calibri"/>
                  <a:ea typeface="DejaVu Sans"/>
                </a:rPr>
                <a:t>20€ 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0" name="Rectangle 89"/>
            <p:cNvSpPr/>
            <p:nvPr/>
          </p:nvSpPr>
          <p:spPr>
            <a:xfrm>
              <a:off x="16452720" y="2607840"/>
              <a:ext cx="186480" cy="198360"/>
            </a:xfrm>
            <a:prstGeom prst="rect">
              <a:avLst/>
            </a:prstGeom>
            <a:gradFill rotWithShape="0">
              <a:gsLst>
                <a:gs pos="0">
                  <a:srgbClr val="70AD47"/>
                </a:gs>
                <a:gs pos="100000">
                  <a:srgbClr val="FFC000"/>
                </a:gs>
              </a:gsLst>
              <a:lin ang="0"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181" name="Groupe 90"/>
          <p:cNvGrpSpPr/>
          <p:nvPr/>
        </p:nvGrpSpPr>
        <p:grpSpPr>
          <a:xfrm>
            <a:off x="16452720" y="3305520"/>
            <a:ext cx="2670480" cy="363960"/>
            <a:chOff x="16452720" y="3305520"/>
            <a:chExt cx="2670480" cy="363960"/>
          </a:xfrm>
        </p:grpSpPr>
        <p:sp>
          <p:nvSpPr>
            <p:cNvPr id="182" name="Rectangle 91"/>
            <p:cNvSpPr/>
            <p:nvPr/>
          </p:nvSpPr>
          <p:spPr>
            <a:xfrm>
              <a:off x="16455960" y="3391200"/>
              <a:ext cx="1998000" cy="195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sp>
          <p:nvSpPr>
            <p:cNvPr id="183" name="ZoneTexte 92"/>
            <p:cNvSpPr/>
            <p:nvPr/>
          </p:nvSpPr>
          <p:spPr>
            <a:xfrm>
              <a:off x="18465120" y="3305520"/>
              <a:ext cx="6580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20€ 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4" name="Rectangle 93"/>
            <p:cNvSpPr/>
            <p:nvPr/>
          </p:nvSpPr>
          <p:spPr>
            <a:xfrm>
              <a:off x="16452720" y="3391200"/>
              <a:ext cx="186480" cy="204480"/>
            </a:xfrm>
            <a:prstGeom prst="rect">
              <a:avLst/>
            </a:prstGeom>
            <a:gradFill rotWithShape="0">
              <a:gsLst>
                <a:gs pos="0">
                  <a:srgbClr val="70AD47"/>
                </a:gs>
                <a:gs pos="100000">
                  <a:srgbClr val="FFC000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185" name="Groupe 100"/>
          <p:cNvGrpSpPr/>
          <p:nvPr/>
        </p:nvGrpSpPr>
        <p:grpSpPr>
          <a:xfrm>
            <a:off x="3933360" y="6221160"/>
            <a:ext cx="1920600" cy="820800"/>
            <a:chOff x="3933360" y="6221160"/>
            <a:chExt cx="1920600" cy="820800"/>
          </a:xfrm>
        </p:grpSpPr>
        <p:sp>
          <p:nvSpPr>
            <p:cNvPr id="186" name="ZoneTexte 50"/>
            <p:cNvSpPr/>
            <p:nvPr/>
          </p:nvSpPr>
          <p:spPr>
            <a:xfrm>
              <a:off x="3933360" y="6221160"/>
              <a:ext cx="447840" cy="82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4800" b="1" strike="noStrike" spc="-1">
                  <a:solidFill>
                    <a:schemeClr val="accent6"/>
                  </a:solidFill>
                  <a:latin typeface="Calibri"/>
                  <a:ea typeface="DejaVu Sans"/>
                </a:rPr>
                <a:t>=</a:t>
              </a:r>
              <a:endParaRPr lang="fr-FR" sz="4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87" name="Image 96"/>
            <p:cNvPicPr/>
            <p:nvPr/>
          </p:nvPicPr>
          <p:blipFill>
            <a:blip r:embed="rId10"/>
            <a:stretch/>
          </p:blipFill>
          <p:spPr>
            <a:xfrm>
              <a:off x="5250600" y="6333840"/>
              <a:ext cx="603360" cy="603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8" name="Image 102"/>
          <p:cNvPicPr/>
          <p:nvPr/>
        </p:nvPicPr>
        <p:blipFill>
          <a:blip r:embed="rId10"/>
          <a:stretch/>
        </p:blipFill>
        <p:spPr>
          <a:xfrm>
            <a:off x="15422040" y="1584720"/>
            <a:ext cx="322920" cy="322920"/>
          </a:xfrm>
          <a:prstGeom prst="rect">
            <a:avLst/>
          </a:prstGeom>
          <a:ln w="0">
            <a:noFill/>
          </a:ln>
        </p:spPr>
      </p:pic>
      <p:grpSp>
        <p:nvGrpSpPr>
          <p:cNvPr id="189" name="Groupe 104"/>
          <p:cNvGrpSpPr/>
          <p:nvPr/>
        </p:nvGrpSpPr>
        <p:grpSpPr>
          <a:xfrm>
            <a:off x="4449240" y="6283080"/>
            <a:ext cx="721080" cy="695880"/>
            <a:chOff x="4449240" y="6283080"/>
            <a:chExt cx="721080" cy="695880"/>
          </a:xfrm>
        </p:grpSpPr>
        <p:sp>
          <p:nvSpPr>
            <p:cNvPr id="190" name="Ellipse 105"/>
            <p:cNvSpPr/>
            <p:nvPr/>
          </p:nvSpPr>
          <p:spPr>
            <a:xfrm>
              <a:off x="4504320" y="6337440"/>
              <a:ext cx="610920" cy="5972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pic>
          <p:nvPicPr>
            <p:cNvPr id="191" name="Picture 2" descr="Logo, logos, monero icon - Free download on Iconfinder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4449240" y="6283080"/>
              <a:ext cx="721080" cy="6958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2" name="Groupe 107"/>
          <p:cNvGrpSpPr/>
          <p:nvPr/>
        </p:nvGrpSpPr>
        <p:grpSpPr>
          <a:xfrm>
            <a:off x="15395760" y="3135960"/>
            <a:ext cx="361440" cy="348840"/>
            <a:chOff x="15395760" y="3135960"/>
            <a:chExt cx="361440" cy="348840"/>
          </a:xfrm>
        </p:grpSpPr>
        <p:sp>
          <p:nvSpPr>
            <p:cNvPr id="193" name="Ellipse 108"/>
            <p:cNvSpPr/>
            <p:nvPr/>
          </p:nvSpPr>
          <p:spPr>
            <a:xfrm>
              <a:off x="15423120" y="3163320"/>
              <a:ext cx="306000" cy="29916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pic>
          <p:nvPicPr>
            <p:cNvPr id="194" name="Picture 2" descr="Logo, logos, monero icon - Free download on Iconfinder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15395760" y="3135960"/>
              <a:ext cx="361440" cy="348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5" name="Picture 2"/>
          <p:cNvPicPr/>
          <p:nvPr/>
        </p:nvPicPr>
        <p:blipFill>
          <a:blip r:embed="rId13">
            <a:alphaModFix amt="50000"/>
          </a:blip>
          <a:stretch/>
        </p:blipFill>
        <p:spPr>
          <a:xfrm>
            <a:off x="15674040" y="2323440"/>
            <a:ext cx="227520" cy="227520"/>
          </a:xfrm>
          <a:prstGeom prst="rect">
            <a:avLst/>
          </a:prstGeom>
          <a:ln w="0">
            <a:noFill/>
          </a:ln>
        </p:spPr>
      </p:pic>
      <p:pic>
        <p:nvPicPr>
          <p:cNvPr id="196" name="Image 111"/>
          <p:cNvPicPr/>
          <p:nvPr/>
        </p:nvPicPr>
        <p:blipFill>
          <a:blip r:embed="rId14">
            <a:alphaModFix amt="50000"/>
          </a:blip>
          <a:stretch/>
        </p:blipFill>
        <p:spPr>
          <a:xfrm>
            <a:off x="15423840" y="2246040"/>
            <a:ext cx="308880" cy="308880"/>
          </a:xfrm>
          <a:prstGeom prst="rect">
            <a:avLst/>
          </a:prstGeom>
          <a:ln w="0">
            <a:noFill/>
          </a:ln>
        </p:spPr>
      </p:pic>
      <p:sp>
        <p:nvSpPr>
          <p:cNvPr id="197" name="ZoneTexte 112"/>
          <p:cNvSpPr/>
          <p:nvPr/>
        </p:nvSpPr>
        <p:spPr>
          <a:xfrm>
            <a:off x="16035480" y="1697400"/>
            <a:ext cx="453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0€ 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ZoneTexte 113"/>
          <p:cNvSpPr/>
          <p:nvPr/>
        </p:nvSpPr>
        <p:spPr>
          <a:xfrm>
            <a:off x="16027920" y="2504160"/>
            <a:ext cx="453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A6A6A6"/>
                </a:solidFill>
                <a:latin typeface="Calibri"/>
                <a:ea typeface="DejaVu Sans"/>
              </a:rPr>
              <a:t>0€ 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ZoneTexte 114"/>
          <p:cNvSpPr/>
          <p:nvPr/>
        </p:nvSpPr>
        <p:spPr>
          <a:xfrm>
            <a:off x="16027920" y="3307680"/>
            <a:ext cx="453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0€ 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B87266A-75E7-C743-E3C2-22E33B3E42A5}"/>
              </a:ext>
            </a:extLst>
          </p:cNvPr>
          <p:cNvGrpSpPr/>
          <p:nvPr/>
        </p:nvGrpSpPr>
        <p:grpSpPr>
          <a:xfrm>
            <a:off x="432720" y="12485340"/>
            <a:ext cx="5850000" cy="737210"/>
            <a:chOff x="779040" y="12462120"/>
            <a:chExt cx="5850000" cy="737210"/>
          </a:xfrm>
        </p:grpSpPr>
        <p:sp>
          <p:nvSpPr>
            <p:cNvPr id="158" name="ZoneTexte 42"/>
            <p:cNvSpPr/>
            <p:nvPr/>
          </p:nvSpPr>
          <p:spPr>
            <a:xfrm>
              <a:off x="779040" y="12462120"/>
              <a:ext cx="5850000" cy="73721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fr-FR" sz="2100" b="1" strike="noStrike" spc="-1">
                  <a:solidFill>
                    <a:schemeClr val="accent6">
                      <a:lumMod val="75000"/>
                    </a:schemeClr>
                  </a:solidFill>
                  <a:latin typeface="Calibri"/>
                  <a:ea typeface="DejaVu Sans"/>
                </a:rPr>
                <a:t>And on average,                      has risen by </a:t>
              </a:r>
              <a:br>
                <a:rPr lang="fr-FR" sz="2100" b="1" strike="noStrike" spc="-1">
                  <a:solidFill>
                    <a:schemeClr val="accent6">
                      <a:lumMod val="75000"/>
                    </a:schemeClr>
                  </a:solidFill>
                  <a:latin typeface="Calibri"/>
                  <a:ea typeface="DejaVu Sans"/>
                </a:rPr>
              </a:br>
              <a:r>
                <a:rPr lang="fr-FR" sz="2100" b="1" strike="noStrike" spc="-1">
                  <a:solidFill>
                    <a:schemeClr val="accent6">
                      <a:lumMod val="75000"/>
                    </a:schemeClr>
                  </a:solidFill>
                  <a:latin typeface="Calibri"/>
                  <a:ea typeface="DejaVu Sans"/>
                </a:rPr>
                <a:t>90 %/year in average for 10 years !</a:t>
              </a:r>
              <a:endParaRPr lang="fr-FR" sz="2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00" name="Image 115"/>
            <p:cNvPicPr/>
            <p:nvPr/>
          </p:nvPicPr>
          <p:blipFill>
            <a:blip r:embed="rId15"/>
            <a:stretch/>
          </p:blipFill>
          <p:spPr>
            <a:xfrm>
              <a:off x="3323580" y="12462120"/>
              <a:ext cx="1203480" cy="38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1" name="Flèche : en arc 125"/>
          <p:cNvSpPr/>
          <p:nvPr/>
        </p:nvSpPr>
        <p:spPr>
          <a:xfrm rot="2005200" flipV="1">
            <a:off x="18128160" y="11192040"/>
            <a:ext cx="2147040" cy="2031120"/>
          </a:xfrm>
          <a:prstGeom prst="circularArrow">
            <a:avLst>
              <a:gd name="adj1" fmla="val 9322"/>
              <a:gd name="adj2" fmla="val 2057139"/>
              <a:gd name="adj3" fmla="val 19200058"/>
              <a:gd name="adj4" fmla="val 15608986"/>
              <a:gd name="adj5" fmla="val 16761"/>
            </a:avLst>
          </a:prstGeom>
          <a:solidFill>
            <a:srgbClr val="FFAF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grpSp>
        <p:nvGrpSpPr>
          <p:cNvPr id="202" name="Groupe 1032"/>
          <p:cNvGrpSpPr/>
          <p:nvPr/>
        </p:nvGrpSpPr>
        <p:grpSpPr>
          <a:xfrm>
            <a:off x="539640" y="8606160"/>
            <a:ext cx="5731200" cy="3709440"/>
            <a:chOff x="539640" y="8606160"/>
            <a:chExt cx="5731200" cy="3709440"/>
          </a:xfrm>
        </p:grpSpPr>
        <p:pic>
          <p:nvPicPr>
            <p:cNvPr id="203" name="Image 1023"/>
            <p:cNvPicPr/>
            <p:nvPr/>
          </p:nvPicPr>
          <p:blipFill>
            <a:blip r:embed="rId16"/>
            <a:srcRect b="3015"/>
            <a:stretch/>
          </p:blipFill>
          <p:spPr>
            <a:xfrm>
              <a:off x="539640" y="8606160"/>
              <a:ext cx="5731200" cy="3709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4" name="Rectangle 1024"/>
            <p:cNvSpPr/>
            <p:nvPr/>
          </p:nvSpPr>
          <p:spPr>
            <a:xfrm>
              <a:off x="4725360" y="9225720"/>
              <a:ext cx="390600" cy="30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</p:grpSp>
      <p:pic>
        <p:nvPicPr>
          <p:cNvPr id="205" name="Image 1043"/>
          <p:cNvPicPr/>
          <p:nvPr/>
        </p:nvPicPr>
        <p:blipFill>
          <a:blip r:embed="rId17"/>
          <a:stretch/>
        </p:blipFill>
        <p:spPr>
          <a:xfrm>
            <a:off x="7067880" y="3810960"/>
            <a:ext cx="1026360" cy="922680"/>
          </a:xfrm>
          <a:prstGeom prst="rect">
            <a:avLst/>
          </a:prstGeom>
          <a:ln w="0">
            <a:noFill/>
          </a:ln>
        </p:spPr>
      </p:pic>
      <p:pic>
        <p:nvPicPr>
          <p:cNvPr id="206" name="Image 1045"/>
          <p:cNvPicPr/>
          <p:nvPr/>
        </p:nvPicPr>
        <p:blipFill>
          <a:blip r:embed="rId18"/>
          <a:stretch/>
        </p:blipFill>
        <p:spPr>
          <a:xfrm flipH="1">
            <a:off x="12030120" y="3789360"/>
            <a:ext cx="1105200" cy="1000440"/>
          </a:xfrm>
          <a:prstGeom prst="rect">
            <a:avLst/>
          </a:prstGeom>
          <a:ln w="0">
            <a:noFill/>
          </a:ln>
        </p:spPr>
      </p:pic>
      <p:sp>
        <p:nvSpPr>
          <p:cNvPr id="207" name="ZoneTexte 1048"/>
          <p:cNvSpPr/>
          <p:nvPr/>
        </p:nvSpPr>
        <p:spPr>
          <a:xfrm>
            <a:off x="19100520" y="1634040"/>
            <a:ext cx="10126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chemeClr val="accent2">
                    <a:lumMod val="50000"/>
                  </a:schemeClr>
                </a:solidFill>
                <a:latin typeface="Calibri"/>
                <a:ea typeface="DejaVu Sans"/>
              </a:rPr>
              <a:t>&gt;1 min 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ZoneTexte 1049"/>
          <p:cNvSpPr/>
          <p:nvPr/>
        </p:nvSpPr>
        <p:spPr>
          <a:xfrm>
            <a:off x="19167480" y="2363400"/>
            <a:ext cx="817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808080"/>
                </a:solidFill>
                <a:latin typeface="Calibri"/>
                <a:ea typeface="DejaVu Sans"/>
              </a:rPr>
              <a:t>3 sec 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ZoneTexte 1050"/>
          <p:cNvSpPr/>
          <p:nvPr/>
        </p:nvSpPr>
        <p:spPr>
          <a:xfrm>
            <a:off x="19138320" y="3094920"/>
            <a:ext cx="793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10 sec 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ZoneTexte 1051"/>
          <p:cNvSpPr/>
          <p:nvPr/>
        </p:nvSpPr>
        <p:spPr>
          <a:xfrm>
            <a:off x="19022013" y="831843"/>
            <a:ext cx="8935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Info delay :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1" name="Groupe 9"/>
          <p:cNvGrpSpPr/>
          <p:nvPr/>
        </p:nvGrpSpPr>
        <p:grpSpPr>
          <a:xfrm>
            <a:off x="7628760" y="2233080"/>
            <a:ext cx="1211400" cy="1434960"/>
            <a:chOff x="7628760" y="2233080"/>
            <a:chExt cx="1211400" cy="1434960"/>
          </a:xfrm>
        </p:grpSpPr>
        <p:pic>
          <p:nvPicPr>
            <p:cNvPr id="212" name="Google Shape;139;p5"/>
            <p:cNvPicPr/>
            <p:nvPr/>
          </p:nvPicPr>
          <p:blipFill>
            <a:blip r:embed="rId19"/>
            <a:srcRect l="11750" t="22829" r="45641" b="9865"/>
            <a:stretch/>
          </p:blipFill>
          <p:spPr>
            <a:xfrm>
              <a:off x="7628760" y="2233080"/>
              <a:ext cx="1211040" cy="1434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3" name="Google Shape;139;p5"/>
            <p:cNvPicPr/>
            <p:nvPr/>
          </p:nvPicPr>
          <p:blipFill>
            <a:blip r:embed="rId19"/>
            <a:srcRect l="48591" t="49278" r="45641" b="30092"/>
            <a:stretch/>
          </p:blipFill>
          <p:spPr>
            <a:xfrm>
              <a:off x="8676720" y="3223440"/>
              <a:ext cx="163440" cy="439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4" name="Groupe 43"/>
          <p:cNvGrpSpPr/>
          <p:nvPr/>
        </p:nvGrpSpPr>
        <p:grpSpPr>
          <a:xfrm>
            <a:off x="4159800" y="9528840"/>
            <a:ext cx="932400" cy="464040"/>
            <a:chOff x="4159800" y="9528840"/>
            <a:chExt cx="932400" cy="464040"/>
          </a:xfrm>
        </p:grpSpPr>
        <p:pic>
          <p:nvPicPr>
            <p:cNvPr id="215" name="Image 15"/>
            <p:cNvPicPr/>
            <p:nvPr/>
          </p:nvPicPr>
          <p:blipFill>
            <a:blip r:embed="rId20"/>
            <a:stretch/>
          </p:blipFill>
          <p:spPr>
            <a:xfrm>
              <a:off x="4199400" y="9528840"/>
              <a:ext cx="892800" cy="438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6" name="Image 16"/>
            <p:cNvPicPr/>
            <p:nvPr/>
          </p:nvPicPr>
          <p:blipFill>
            <a:blip/>
            <a:stretch/>
          </p:blipFill>
          <p:spPr>
            <a:xfrm>
              <a:off x="4199400" y="9534960"/>
              <a:ext cx="892800" cy="438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7" name="Image 24"/>
            <p:cNvPicPr/>
            <p:nvPr/>
          </p:nvPicPr>
          <p:blipFill>
            <a:blip/>
            <a:stretch/>
          </p:blipFill>
          <p:spPr>
            <a:xfrm>
              <a:off x="4199040" y="9544680"/>
              <a:ext cx="892800" cy="438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8" name="Image 35"/>
            <p:cNvPicPr/>
            <p:nvPr/>
          </p:nvPicPr>
          <p:blipFill>
            <a:blip/>
            <a:stretch/>
          </p:blipFill>
          <p:spPr>
            <a:xfrm>
              <a:off x="4199040" y="9554760"/>
              <a:ext cx="892800" cy="438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9" name="Rectangle 36"/>
            <p:cNvSpPr/>
            <p:nvPr/>
          </p:nvSpPr>
          <p:spPr>
            <a:xfrm>
              <a:off x="4159800" y="9584640"/>
              <a:ext cx="844560" cy="79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35640" rIns="90000" bIns="356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fr-FR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  <p:sp>
          <p:nvSpPr>
            <p:cNvPr id="220" name="Rectangle 38"/>
            <p:cNvSpPr/>
            <p:nvPr/>
          </p:nvSpPr>
          <p:spPr>
            <a:xfrm>
              <a:off x="5034960" y="9554760"/>
              <a:ext cx="55440" cy="79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35640" rIns="90000" bIns="356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fr-FR" sz="1800" b="0" strike="noStrike" spc="-1">
                <a:solidFill>
                  <a:schemeClr val="lt1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221" name="ZoneTexte 41"/>
          <p:cNvSpPr/>
          <p:nvPr/>
        </p:nvSpPr>
        <p:spPr>
          <a:xfrm>
            <a:off x="4721040" y="11970360"/>
            <a:ext cx="9082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767171"/>
                </a:solidFill>
                <a:latin typeface="Arial"/>
                <a:ea typeface="DejaVu Sans"/>
              </a:rPr>
              <a:t>2024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2" name="Groupe 136"/>
          <p:cNvGrpSpPr/>
          <p:nvPr/>
        </p:nvGrpSpPr>
        <p:grpSpPr>
          <a:xfrm>
            <a:off x="14254920" y="8727840"/>
            <a:ext cx="5593680" cy="1767240"/>
            <a:chOff x="14254920" y="8727840"/>
            <a:chExt cx="5593680" cy="1767240"/>
          </a:xfrm>
        </p:grpSpPr>
        <p:sp>
          <p:nvSpPr>
            <p:cNvPr id="223" name="ZoneTexte 39"/>
            <p:cNvSpPr/>
            <p:nvPr/>
          </p:nvSpPr>
          <p:spPr>
            <a:xfrm>
              <a:off x="14254920" y="8727840"/>
              <a:ext cx="42912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3200" b="1" strike="noStrike" spc="-1">
                  <a:solidFill>
                    <a:schemeClr val="accent2"/>
                  </a:solidFill>
                  <a:latin typeface="Calibri"/>
                  <a:ea typeface="DejaVu Sans"/>
                </a:rPr>
                <a:t>For bitcoin only :</a:t>
              </a:r>
              <a:endParaRPr lang="fr-FR" sz="3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24" name="Groupe 66"/>
            <p:cNvGrpSpPr/>
            <p:nvPr/>
          </p:nvGrpSpPr>
          <p:grpSpPr>
            <a:xfrm>
              <a:off x="14381100" y="8786520"/>
              <a:ext cx="5467500" cy="1708560"/>
              <a:chOff x="14381100" y="8786520"/>
              <a:chExt cx="5467500" cy="1708560"/>
            </a:xfrm>
          </p:grpSpPr>
          <p:pic>
            <p:nvPicPr>
              <p:cNvPr id="225" name="Image 99"/>
              <p:cNvPicPr/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14381100" y="9417316"/>
                <a:ext cx="993240" cy="98064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26" name="Groupe 65"/>
              <p:cNvGrpSpPr/>
              <p:nvPr/>
            </p:nvGrpSpPr>
            <p:grpSpPr>
              <a:xfrm>
                <a:off x="15422040" y="8786520"/>
                <a:ext cx="4426560" cy="1708560"/>
                <a:chOff x="15422040" y="8786520"/>
                <a:chExt cx="4426560" cy="1708560"/>
              </a:xfrm>
            </p:grpSpPr>
            <p:grpSp>
              <p:nvGrpSpPr>
                <p:cNvPr id="227" name="Groupe 56"/>
                <p:cNvGrpSpPr/>
                <p:nvPr/>
              </p:nvGrpSpPr>
              <p:grpSpPr>
                <a:xfrm>
                  <a:off x="15422040" y="9273600"/>
                  <a:ext cx="4426560" cy="1221480"/>
                  <a:chOff x="15422040" y="9273600"/>
                  <a:chExt cx="4426560" cy="1221480"/>
                </a:xfrm>
              </p:grpSpPr>
              <p:sp>
                <p:nvSpPr>
                  <p:cNvPr id="228" name="ZoneTexte 44"/>
                  <p:cNvSpPr/>
                  <p:nvPr/>
                </p:nvSpPr>
                <p:spPr>
                  <a:xfrm>
                    <a:off x="15754680" y="9273600"/>
                    <a:ext cx="3578760" cy="45540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 anchor="t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fr-FR" sz="2000" b="1" strike="noStrike" spc="-1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DejaVu Sans"/>
                      </a:rPr>
                      <a:t>&gt; </a:t>
                    </a:r>
                    <a:r>
                      <a:rPr lang="fr-FR" sz="2400" b="1" u="sng" strike="noStrike" spc="-1">
                        <a:solidFill>
                          <a:schemeClr val="accent6">
                            <a:lumMod val="75000"/>
                          </a:schemeClr>
                        </a:solidFill>
                        <a:uFillTx/>
                        <a:latin typeface="Calibri"/>
                        <a:ea typeface="DejaVu Sans"/>
                      </a:rPr>
                      <a:t>Swiss-Bitcoin-Pay.ch</a:t>
                    </a:r>
                    <a:endParaRPr lang="fr-FR" sz="2400" b="0" strike="noStrike" spc="-1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29" name="ZoneTexte 45"/>
                  <p:cNvSpPr/>
                  <p:nvPr/>
                </p:nvSpPr>
                <p:spPr>
                  <a:xfrm>
                    <a:off x="15422040" y="9675360"/>
                    <a:ext cx="4426560" cy="8197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 anchor="t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sz="1600" b="0" strike="noStrike" spc="-1">
                        <a:solidFill>
                          <a:srgbClr val="000000"/>
                        </a:solidFill>
                        <a:latin typeface="Calibri"/>
                        <a:ea typeface="DejaVu Sans"/>
                      </a:rPr>
                      <a:t>With this Swiss service, your can choose the % of sales to be transferred in € to your account. But it’s a private company, so potentially censurable.</a:t>
                    </a:r>
                    <a:endParaRPr lang="fr-FR" sz="1600" b="0" strike="noStrike" spc="-1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230" name="Groupe 139"/>
                <p:cNvGrpSpPr/>
                <p:nvPr/>
              </p:nvGrpSpPr>
              <p:grpSpPr>
                <a:xfrm>
                  <a:off x="17492040" y="8786520"/>
                  <a:ext cx="618480" cy="435960"/>
                  <a:chOff x="17492040" y="8786520"/>
                  <a:chExt cx="618480" cy="435960"/>
                </a:xfrm>
              </p:grpSpPr>
              <p:pic>
                <p:nvPicPr>
                  <p:cNvPr id="231" name="Picture 2"/>
                  <p:cNvPicPr/>
                  <p:nvPr/>
                </p:nvPicPr>
                <p:blipFill>
                  <a:blip r:embed="rId13"/>
                  <a:stretch/>
                </p:blipFill>
                <p:spPr>
                  <a:xfrm>
                    <a:off x="17845560" y="8918280"/>
                    <a:ext cx="264960" cy="2649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pic>
                <p:nvPicPr>
                  <p:cNvPr id="232" name="Image 135"/>
                  <p:cNvPicPr/>
                  <p:nvPr/>
                </p:nvPicPr>
                <p:blipFill>
                  <a:blip r:embed="rId14"/>
                  <a:stretch/>
                </p:blipFill>
                <p:spPr>
                  <a:xfrm>
                    <a:off x="17492040" y="8786520"/>
                    <a:ext cx="435960" cy="4359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</p:grpSp>
      </p:grpSp>
      <p:sp>
        <p:nvSpPr>
          <p:cNvPr id="233" name="ZoneTexte 48"/>
          <p:cNvSpPr/>
          <p:nvPr/>
        </p:nvSpPr>
        <p:spPr>
          <a:xfrm>
            <a:off x="14392440" y="11157840"/>
            <a:ext cx="440856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3200" b="1" strike="noStrike" spc="-1">
                <a:solidFill>
                  <a:schemeClr val="accent2"/>
                </a:solidFill>
                <a:latin typeface="Calibri"/>
                <a:ea typeface="DejaVu Sans"/>
              </a:rPr>
              <a:t>For Monero and Bitcoin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Image 49"/>
          <p:cNvPicPr/>
          <p:nvPr/>
        </p:nvPicPr>
        <p:blipFill>
          <a:blip r:embed="rId23"/>
          <a:stretch/>
        </p:blipFill>
        <p:spPr>
          <a:xfrm>
            <a:off x="14376240" y="11803320"/>
            <a:ext cx="1221840" cy="1211400"/>
          </a:xfrm>
          <a:prstGeom prst="rect">
            <a:avLst/>
          </a:prstGeom>
          <a:ln w="0">
            <a:noFill/>
          </a:ln>
        </p:spPr>
      </p:pic>
      <p:sp>
        <p:nvSpPr>
          <p:cNvPr id="235" name="ZoneTexte 52"/>
          <p:cNvSpPr/>
          <p:nvPr/>
        </p:nvSpPr>
        <p:spPr>
          <a:xfrm>
            <a:off x="15571080" y="12160800"/>
            <a:ext cx="305064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200" b="1" u="sng" strike="noStrike" spc="-1">
                <a:solidFill>
                  <a:schemeClr val="accent5">
                    <a:lumMod val="50000"/>
                  </a:schemeClr>
                </a:solidFill>
                <a:uFillTx/>
                <a:latin typeface="Calibri"/>
                <a:ea typeface="DejaVu Sans"/>
              </a:rPr>
              <a:t>CakeWallet.com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ZoneTexte 59"/>
          <p:cNvSpPr/>
          <p:nvPr/>
        </p:nvSpPr>
        <p:spPr>
          <a:xfrm>
            <a:off x="16774560" y="11669040"/>
            <a:ext cx="10882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800" b="1" strike="noStrike" spc="-1">
                <a:solidFill>
                  <a:srgbClr val="1F4E79"/>
                </a:solidFill>
                <a:latin typeface="Calibri"/>
                <a:ea typeface="DejaVu Sans"/>
              </a:rPr>
              <a:t>app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7" name="Groupe 82"/>
          <p:cNvGrpSpPr/>
          <p:nvPr/>
        </p:nvGrpSpPr>
        <p:grpSpPr>
          <a:xfrm>
            <a:off x="18591120" y="11189520"/>
            <a:ext cx="959040" cy="545400"/>
            <a:chOff x="18591120" y="11189520"/>
            <a:chExt cx="959040" cy="545400"/>
          </a:xfrm>
        </p:grpSpPr>
        <p:pic>
          <p:nvPicPr>
            <p:cNvPr id="238" name="Image 67"/>
            <p:cNvPicPr/>
            <p:nvPr/>
          </p:nvPicPr>
          <p:blipFill>
            <a:blip r:embed="rId10"/>
            <a:stretch/>
          </p:blipFill>
          <p:spPr>
            <a:xfrm>
              <a:off x="19077120" y="11238480"/>
              <a:ext cx="473040" cy="4730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39" name="Groupe 69"/>
            <p:cNvGrpSpPr/>
            <p:nvPr/>
          </p:nvGrpSpPr>
          <p:grpSpPr>
            <a:xfrm>
              <a:off x="18591120" y="11189520"/>
              <a:ext cx="565200" cy="545400"/>
              <a:chOff x="18591120" y="11189520"/>
              <a:chExt cx="565200" cy="545400"/>
            </a:xfrm>
          </p:grpSpPr>
          <p:sp>
            <p:nvSpPr>
              <p:cNvPr id="240" name="Ellipse 71"/>
              <p:cNvSpPr/>
              <p:nvPr/>
            </p:nvSpPr>
            <p:spPr>
              <a:xfrm>
                <a:off x="18634320" y="11232000"/>
                <a:ext cx="478800" cy="46836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lt1"/>
                  </a:solidFill>
                  <a:latin typeface="Calibri"/>
                  <a:ea typeface="DejaVu Sans"/>
                </a:endParaRPr>
              </a:p>
            </p:txBody>
          </p:sp>
          <p:pic>
            <p:nvPicPr>
              <p:cNvPr id="241" name="Picture 2" descr="Logo, logos, monero icon - Free download on Iconfinder"/>
              <p:cNvPicPr/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18591120" y="11189520"/>
                <a:ext cx="565200" cy="5454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42" name="ZoneTexte 79"/>
          <p:cNvSpPr/>
          <p:nvPr/>
        </p:nvSpPr>
        <p:spPr>
          <a:xfrm>
            <a:off x="15801238" y="12763080"/>
            <a:ext cx="2787002" cy="40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Free and incens</a:t>
            </a:r>
            <a:r>
              <a:rPr lang="fr-FR" sz="2000" spc="-1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rable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Rectangle : coins arrondis 94"/>
          <p:cNvSpPr/>
          <p:nvPr/>
        </p:nvSpPr>
        <p:spPr>
          <a:xfrm>
            <a:off x="13971600" y="11021760"/>
            <a:ext cx="6558480" cy="23482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44" name="Rectangle 95"/>
          <p:cNvSpPr/>
          <p:nvPr/>
        </p:nvSpPr>
        <p:spPr>
          <a:xfrm>
            <a:off x="20183400" y="10891440"/>
            <a:ext cx="462960" cy="272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45" name="ZoneTexte 98"/>
          <p:cNvSpPr/>
          <p:nvPr/>
        </p:nvSpPr>
        <p:spPr>
          <a:xfrm>
            <a:off x="10864080" y="6068520"/>
            <a:ext cx="223704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800" b="1" u="sng" strike="noStrike" spc="-1">
                <a:solidFill>
                  <a:schemeClr val="accent2"/>
                </a:solidFill>
                <a:uFillTx/>
                <a:latin typeface="Calibri"/>
                <a:ea typeface="DejaVu Sans"/>
                <a:hlinkClick r:id="rId24"/>
              </a:rPr>
              <a:t>Bank-exit.org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ZoneTexte 126"/>
          <p:cNvSpPr/>
          <p:nvPr/>
        </p:nvSpPr>
        <p:spPr>
          <a:xfrm>
            <a:off x="14396400" y="7482600"/>
            <a:ext cx="5614560" cy="10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Monero</a:t>
            </a:r>
            <a:r>
              <a:rPr lang="fr-FR" sz="2100" b="0" strike="noStrike" spc="-1">
                <a:solidFill>
                  <a:srgbClr val="000000"/>
                </a:solidFill>
                <a:latin typeface="Calibri"/>
                <a:ea typeface="DejaVu Sans"/>
              </a:rPr>
              <a:t> (XMR)</a:t>
            </a:r>
            <a:r>
              <a:rPr lang="fr-F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 : </a:t>
            </a:r>
            <a:r>
              <a:rPr lang="fr-FR" sz="2100" b="0" strike="noStrike" spc="-1">
                <a:solidFill>
                  <a:srgbClr val="ED7D31"/>
                </a:solidFill>
                <a:latin typeface="Calibri"/>
                <a:ea typeface="DejaVu Sans"/>
              </a:rPr>
              <a:t>Pay and be paid</a:t>
            </a:r>
            <a:br>
              <a:rPr sz="2100"/>
            </a:br>
            <a:r>
              <a:rPr lang="fr-F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Bitcoin </a:t>
            </a:r>
            <a:r>
              <a:rPr lang="fr-FR" sz="2100" b="0" strike="noStrike" spc="-1">
                <a:solidFill>
                  <a:srgbClr val="000000"/>
                </a:solidFill>
                <a:latin typeface="Calibri"/>
                <a:ea typeface="DejaVu Sans"/>
              </a:rPr>
              <a:t>(BTC) </a:t>
            </a:r>
            <a:r>
              <a:rPr lang="fr-F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lang="fr-FR" sz="2100" b="0" strike="noStrike" spc="-1">
                <a:solidFill>
                  <a:srgbClr val="ED7D31"/>
                </a:solidFill>
                <a:latin typeface="Calibri"/>
                <a:ea typeface="DejaVu Sans"/>
              </a:rPr>
              <a:t>Value reserve/savings</a:t>
            </a:r>
            <a:endParaRPr lang="fr-FR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Comptabilité : </a:t>
            </a:r>
            <a:r>
              <a:rPr lang="fr-FR" sz="2100" b="0" u="sng" strike="noStrike" spc="-1">
                <a:solidFill>
                  <a:schemeClr val="accent2"/>
                </a:solidFill>
                <a:uFillTx/>
                <a:latin typeface="Calibri"/>
                <a:ea typeface="DejaVu Sans"/>
              </a:rPr>
              <a:t>bank-exit.org/compta</a:t>
            </a:r>
            <a:endParaRPr lang="fr-FR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ZoneTexte 1026"/>
          <p:cNvSpPr/>
          <p:nvPr/>
        </p:nvSpPr>
        <p:spPr>
          <a:xfrm>
            <a:off x="5493780" y="11734920"/>
            <a:ext cx="8316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b="0" strike="noStrike" spc="-1">
                <a:solidFill>
                  <a:srgbClr val="3B3838"/>
                </a:solidFill>
                <a:latin typeface="Calibri"/>
                <a:ea typeface="DejaVu Sans"/>
              </a:rPr>
              <a:t>log scale</a:t>
            </a:r>
            <a:endParaRPr lang="fr-FR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8" name="Image 1038">
            <a:hlinkClick r:id="rId24"/>
          </p:cNvPr>
          <p:cNvPicPr/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1269800" y="6656760"/>
            <a:ext cx="1406880" cy="1406880"/>
          </a:xfrm>
          <a:prstGeom prst="rect">
            <a:avLst/>
          </a:prstGeom>
          <a:ln w="0">
            <a:noFill/>
          </a:ln>
        </p:spPr>
      </p:pic>
      <p:cxnSp>
        <p:nvCxnSpPr>
          <p:cNvPr id="249" name="Connecteur droit 1047"/>
          <p:cNvCxnSpPr/>
          <p:nvPr/>
        </p:nvCxnSpPr>
        <p:spPr>
          <a:xfrm>
            <a:off x="20151360" y="10891080"/>
            <a:ext cx="1440" cy="2700360"/>
          </a:xfrm>
          <a:prstGeom prst="straightConnector1">
            <a:avLst/>
          </a:prstGeom>
          <a:ln w="12700">
            <a:solidFill>
              <a:srgbClr val="D9D9D9"/>
            </a:solidFill>
            <a:round/>
          </a:ln>
        </p:spPr>
      </p:cxnSp>
      <p:sp>
        <p:nvSpPr>
          <p:cNvPr id="250" name="ZoneTexte 1053"/>
          <p:cNvSpPr/>
          <p:nvPr/>
        </p:nvSpPr>
        <p:spPr>
          <a:xfrm>
            <a:off x="10837440" y="8047080"/>
            <a:ext cx="2237040" cy="79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300" b="1" strike="noStrike" spc="-1">
                <a:solidFill>
                  <a:schemeClr val="accent2"/>
                </a:solidFill>
                <a:latin typeface="Calibri"/>
                <a:ea typeface="DejaVu Sans"/>
              </a:rPr>
              <a:t>Business directory</a:t>
            </a:r>
            <a:endParaRPr lang="fr-FR" sz="23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Thème Office 2013 – 20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</TotalTime>
  <Words>818</Words>
  <Application>Microsoft Office PowerPoint</Application>
  <PresentationFormat>Personnalisé</PresentationFormat>
  <Paragraphs>125</Paragraphs>
  <Slides>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12" baseType="lpstr">
      <vt:lpstr>Aptos</vt:lpstr>
      <vt:lpstr>Arial</vt:lpstr>
      <vt:lpstr>Arial Black</vt:lpstr>
      <vt:lpstr>Calibri</vt:lpstr>
      <vt:lpstr>Calibri Light</vt:lpstr>
      <vt:lpstr>Inter</vt:lpstr>
      <vt:lpstr>Symbol</vt:lpstr>
      <vt:lpstr>Times New Roman</vt:lpstr>
      <vt:lpstr>Wingdings</vt:lpstr>
      <vt:lpstr>Thème Office 2013 – 2022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henri</dc:creator>
  <dc:description/>
  <cp:lastModifiedBy>A G</cp:lastModifiedBy>
  <cp:revision>6</cp:revision>
  <dcterms:created xsi:type="dcterms:W3CDTF">2025-03-25T18:56:27Z</dcterms:created>
  <dcterms:modified xsi:type="dcterms:W3CDTF">2025-03-29T22:42:51Z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Personnalisé</vt:lpwstr>
  </property>
  <property fmtid="{D5CDD505-2E9C-101B-9397-08002B2CF9AE}" pid="3" name="Slides">
    <vt:i4>2</vt:i4>
  </property>
</Properties>
</file>